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  <p:sldMasterId id="2147483669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4630400" cy="8229600"/>
  <p:notesSz cx="8229600" cy="14630400"/>
  <p:embeddedFontLst>
    <p:embeddedFont>
      <p:font typeface="EB Garamond" panose="020F0502020204030204" pitchFamily="2" charset="0"/>
      <p:regular r:id="rId14"/>
      <p:bold r:id="rId15"/>
      <p:italic r:id="rId16"/>
      <p:boldItalic r:id="rId17"/>
    </p:embeddedFont>
    <p:embeddedFont>
      <p:font typeface="Fira Sans Extra Condensed" panose="020B0503050000020004" pitchFamily="34" charset="0"/>
      <p:regular r:id="rId18"/>
      <p:bold r:id="rId19"/>
    </p:embeddedFont>
    <p:embeddedFont>
      <p:font typeface="Fira Sans Extra Condensed SemiBold" panose="020B0604020202020204" charset="0"/>
      <p:regular r:id="rId20"/>
      <p:bold r:id="rId21"/>
      <p:italic r:id="rId22"/>
      <p:boldItalic r:id="rId23"/>
    </p:embeddedFont>
    <p:embeddedFont>
      <p:font typeface="Poppins" panose="00000500000000000000" pitchFamily="2" charset="0"/>
      <p:italic r:id="rId24"/>
    </p:embeddedFont>
    <p:embeddedFont>
      <p:font typeface="Poppins Medium" panose="00000600000000000000" pitchFamily="2" charset="0"/>
      <p:regular r:id="rId25"/>
    </p:embeddedFont>
    <p:embeddedFont>
      <p:font typeface="Poppins SemiBold" panose="00000700000000000000" pitchFamily="2" charset="0"/>
      <p:bold r:id="rId26"/>
    </p:embeddedFont>
    <p:embeddedFont>
      <p:font typeface="Roboto" panose="02000000000000000000" pitchFamily="2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381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371850" y="1097275"/>
            <a:ext cx="548665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1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2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468998ff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468998ffbd_0_0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800" cy="65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8" name="Google Shape;158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" name="Google Shape;199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850" y="1097275"/>
            <a:ext cx="54867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7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>
            <a:spLocks noGrp="1"/>
          </p:cNvSpPr>
          <p:nvPr>
            <p:ph type="ctrTitle"/>
          </p:nvPr>
        </p:nvSpPr>
        <p:spPr>
          <a:xfrm>
            <a:off x="2141283" y="2465861"/>
            <a:ext cx="59415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  <a:defRPr sz="8000" b="0" i="0" u="none" strike="noStrike" cap="none">
                <a:solidFill>
                  <a:srgbClr val="000000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  <a:defRPr sz="8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ubTitle" idx="1"/>
          </p:nvPr>
        </p:nvSpPr>
        <p:spPr>
          <a:xfrm>
            <a:off x="2141283" y="5108541"/>
            <a:ext cx="59415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Poppins"/>
              <a:buNone/>
              <a:defRPr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Poppins"/>
              <a:buNone/>
              <a:defRPr sz="2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Poppins"/>
              <a:buNone/>
              <a:defRPr sz="2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Poppins"/>
              <a:buNone/>
              <a:defRPr sz="2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Poppins"/>
              <a:buNone/>
              <a:defRPr sz="2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Poppins"/>
              <a:buNone/>
              <a:defRPr sz="2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Poppins"/>
              <a:buNone/>
              <a:defRPr sz="2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Poppins"/>
              <a:buNone/>
              <a:defRPr sz="2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Poppins"/>
              <a:buNone/>
              <a:defRPr sz="2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3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4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5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6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28;p7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8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p9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title"/>
          </p:nvPr>
        </p:nvSpPr>
        <p:spPr>
          <a:xfrm>
            <a:off x="1152000" y="590120"/>
            <a:ext cx="12326400" cy="7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ctrTitle"/>
          </p:nvPr>
        </p:nvSpPr>
        <p:spPr>
          <a:xfrm>
            <a:off x="2141283" y="2465861"/>
            <a:ext cx="59415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000" b="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1"/>
          </p:nvPr>
        </p:nvSpPr>
        <p:spPr>
          <a:xfrm>
            <a:off x="2141283" y="5108541"/>
            <a:ext cx="59415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Poppins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Poppins"/>
              <a:buNone/>
              <a:defRPr sz="2900"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Poppins"/>
              <a:buNone/>
              <a:defRPr sz="2900"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Poppins"/>
              <a:buNone/>
              <a:defRPr sz="2900"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Poppins"/>
              <a:buNone/>
              <a:defRPr sz="2900"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Poppins"/>
              <a:buNone/>
              <a:defRPr sz="2900"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Poppins"/>
              <a:buNone/>
              <a:defRPr sz="2900"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Poppins"/>
              <a:buNone/>
              <a:defRPr sz="2900"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Poppins"/>
              <a:buNone/>
              <a:defRPr sz="29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990160" y="4077941"/>
            <a:ext cx="6167100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title" idx="2"/>
          </p:nvPr>
        </p:nvSpPr>
        <p:spPr>
          <a:xfrm>
            <a:off x="2679261" y="2369400"/>
            <a:ext cx="1907100" cy="13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subTitle" idx="1"/>
          </p:nvPr>
        </p:nvSpPr>
        <p:spPr>
          <a:xfrm>
            <a:off x="1990160" y="5129238"/>
            <a:ext cx="3719400" cy="8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title"/>
          </p:nvPr>
        </p:nvSpPr>
        <p:spPr>
          <a:xfrm>
            <a:off x="1152000" y="712040"/>
            <a:ext cx="123264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body" idx="1"/>
          </p:nvPr>
        </p:nvSpPr>
        <p:spPr>
          <a:xfrm>
            <a:off x="1152000" y="1843960"/>
            <a:ext cx="12326400" cy="54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  <a:defRPr sz="1800">
                <a:solidFill>
                  <a:schemeClr val="dk1"/>
                </a:solidFill>
              </a:defRPr>
            </a:lvl1pPr>
            <a:lvl2pPr marL="914400" lvl="1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lphaLcPeriod"/>
              <a:defRPr>
                <a:solidFill>
                  <a:schemeClr val="dk1"/>
                </a:solidFill>
              </a:defRPr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romanLcPeriod"/>
              <a:defRPr>
                <a:solidFill>
                  <a:schemeClr val="dk1"/>
                </a:solidFill>
              </a:defRPr>
            </a:lvl3pPr>
            <a:lvl4pPr marL="1828800" lvl="3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  <a:defRPr>
                <a:solidFill>
                  <a:schemeClr val="dk1"/>
                </a:solidFill>
              </a:defRPr>
            </a:lvl4pPr>
            <a:lvl5pPr marL="2286000" lvl="4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lphaLcPeriod"/>
              <a:defRPr>
                <a:solidFill>
                  <a:schemeClr val="dk1"/>
                </a:solidFill>
              </a:defRPr>
            </a:lvl5pPr>
            <a:lvl6pPr marL="2743200" lvl="5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romanLcPeriod"/>
              <a:defRPr>
                <a:solidFill>
                  <a:schemeClr val="dk1"/>
                </a:solidFill>
              </a:defRPr>
            </a:lvl6pPr>
            <a:lvl7pPr marL="3200400" lvl="6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  <a:defRPr>
                <a:solidFill>
                  <a:schemeClr val="dk1"/>
                </a:solidFill>
              </a:defRPr>
            </a:lvl7pPr>
            <a:lvl8pPr marL="3657600" lvl="7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lphaLcPeriod"/>
              <a:defRPr>
                <a:solidFill>
                  <a:schemeClr val="dk1"/>
                </a:solidFill>
              </a:defRPr>
            </a:lvl8pPr>
            <a:lvl9pPr marL="4114800" lvl="8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romanLcPeriod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title"/>
          </p:nvPr>
        </p:nvSpPr>
        <p:spPr>
          <a:xfrm>
            <a:off x="1152000" y="712040"/>
            <a:ext cx="123264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title" idx="2"/>
          </p:nvPr>
        </p:nvSpPr>
        <p:spPr>
          <a:xfrm>
            <a:off x="2217661" y="4108800"/>
            <a:ext cx="37383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subTitle" idx="1"/>
          </p:nvPr>
        </p:nvSpPr>
        <p:spPr>
          <a:xfrm>
            <a:off x="2217661" y="4663720"/>
            <a:ext cx="37383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title" idx="3"/>
          </p:nvPr>
        </p:nvSpPr>
        <p:spPr>
          <a:xfrm>
            <a:off x="8674501" y="4108800"/>
            <a:ext cx="37383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subTitle" idx="4"/>
          </p:nvPr>
        </p:nvSpPr>
        <p:spPr>
          <a:xfrm>
            <a:off x="8674501" y="4663720"/>
            <a:ext cx="37383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 txBox="1">
            <a:spLocks noGrp="1"/>
          </p:cNvSpPr>
          <p:nvPr>
            <p:ph type="title"/>
          </p:nvPr>
        </p:nvSpPr>
        <p:spPr>
          <a:xfrm>
            <a:off x="1939680" y="2247760"/>
            <a:ext cx="53154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1"/>
          </p:nvPr>
        </p:nvSpPr>
        <p:spPr>
          <a:xfrm>
            <a:off x="1939680" y="3379680"/>
            <a:ext cx="5315400" cy="26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Char char="●"/>
              <a:defRPr sz="2200"/>
            </a:lvl1pPr>
            <a:lvl2pPr marL="914400" lvl="1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>
            <a:off x="2220960" y="2091360"/>
            <a:ext cx="10188600" cy="40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>
            <a:spLocks noGrp="1"/>
          </p:cNvSpPr>
          <p:nvPr>
            <p:ph type="title"/>
          </p:nvPr>
        </p:nvSpPr>
        <p:spPr>
          <a:xfrm>
            <a:off x="1152000" y="3487400"/>
            <a:ext cx="12326400" cy="13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subTitle" idx="1"/>
          </p:nvPr>
        </p:nvSpPr>
        <p:spPr>
          <a:xfrm>
            <a:off x="3827080" y="5011480"/>
            <a:ext cx="69762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>
            <a:spLocks noGrp="1"/>
          </p:cNvSpPr>
          <p:nvPr>
            <p:ph type="title"/>
          </p:nvPr>
        </p:nvSpPr>
        <p:spPr>
          <a:xfrm>
            <a:off x="1152000" y="924520"/>
            <a:ext cx="6305400" cy="23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1"/>
          <p:cNvSpPr txBox="1">
            <a:spLocks noGrp="1"/>
          </p:cNvSpPr>
          <p:nvPr>
            <p:ph type="title" hasCustomPrompt="1"/>
          </p:nvPr>
        </p:nvSpPr>
        <p:spPr>
          <a:xfrm>
            <a:off x="2054400" y="2493560"/>
            <a:ext cx="10521600" cy="24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400"/>
              <a:buNone/>
              <a:defRPr sz="15400"/>
            </a:lvl9pPr>
          </a:lstStyle>
          <a:p>
            <a:r>
              <a:t>xx%</a:t>
            </a:r>
          </a:p>
        </p:txBody>
      </p:sp>
      <p:sp>
        <p:nvSpPr>
          <p:cNvPr id="71" name="Google Shape;71;p21"/>
          <p:cNvSpPr txBox="1">
            <a:spLocks noGrp="1"/>
          </p:cNvSpPr>
          <p:nvPr>
            <p:ph type="subTitle" idx="1"/>
          </p:nvPr>
        </p:nvSpPr>
        <p:spPr>
          <a:xfrm>
            <a:off x="2054400" y="4911400"/>
            <a:ext cx="105216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498720" y="468200"/>
            <a:ext cx="13632900" cy="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Fira Sans Extra Condensed"/>
              <a:buNone/>
              <a:defRPr sz="46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Fira Sans Extra Condensed"/>
              <a:buNone/>
              <a:defRPr sz="46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Fira Sans Extra Condensed"/>
              <a:buNone/>
              <a:defRPr sz="46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Fira Sans Extra Condensed"/>
              <a:buNone/>
              <a:defRPr sz="46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Fira Sans Extra Condensed"/>
              <a:buNone/>
              <a:defRPr sz="46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Fira Sans Extra Condensed"/>
              <a:buNone/>
              <a:defRPr sz="46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Fira Sans Extra Condensed"/>
              <a:buNone/>
              <a:defRPr sz="46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Fira Sans Extra Condensed"/>
              <a:buNone/>
              <a:defRPr sz="46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Fira Sans Extra Condensed"/>
              <a:buNone/>
              <a:defRPr sz="46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498720" y="1843960"/>
            <a:ext cx="13632900" cy="54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●"/>
              <a:defRPr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○"/>
              <a:defRPr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■"/>
              <a:defRPr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●"/>
              <a:defRPr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○"/>
              <a:defRPr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■"/>
              <a:defRPr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●"/>
              <a:defRPr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○"/>
              <a:defRPr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■"/>
              <a:defRPr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5" cy="822960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3"/>
          <p:cNvSpPr txBox="1">
            <a:spLocks noGrp="1"/>
          </p:cNvSpPr>
          <p:nvPr>
            <p:ph type="subTitle" idx="1"/>
          </p:nvPr>
        </p:nvSpPr>
        <p:spPr>
          <a:xfrm>
            <a:off x="779280" y="1849799"/>
            <a:ext cx="13071900" cy="88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az-Latn-AZ" sz="1900" noProof="0" dirty="0">
                <a:latin typeface="Poppins Medium"/>
                <a:ea typeface="Poppins Medium"/>
                <a:cs typeface="Poppins Medium"/>
                <a:sym typeface="Poppins Medium"/>
              </a:rPr>
              <a:t>Azərbaycan Respublikasının Ailə, Qadın və Uşaq problemləri üzrə Dövlət Komitəsi layihəsi əsasında fəaliyyət göstərən Uşaq Səfirlər Məclisi</a:t>
            </a:r>
          </a:p>
        </p:txBody>
      </p:sp>
      <p:sp>
        <p:nvSpPr>
          <p:cNvPr id="79" name="Google Shape;79;p23"/>
          <p:cNvSpPr/>
          <p:nvPr/>
        </p:nvSpPr>
        <p:spPr>
          <a:xfrm>
            <a:off x="5658645" y="6873739"/>
            <a:ext cx="94335" cy="24016"/>
          </a:xfrm>
          <a:custGeom>
            <a:avLst/>
            <a:gdLst/>
            <a:ahLst/>
            <a:cxnLst/>
            <a:rect l="l" t="t" r="r" b="b"/>
            <a:pathLst>
              <a:path w="817" h="208" extrusionOk="0">
                <a:moveTo>
                  <a:pt x="816" y="0"/>
                </a:moveTo>
                <a:lnTo>
                  <a:pt x="816" y="0"/>
                </a:lnTo>
                <a:cubicBezTo>
                  <a:pt x="567" y="12"/>
                  <a:pt x="1" y="207"/>
                  <a:pt x="1" y="207"/>
                </a:cubicBezTo>
                <a:lnTo>
                  <a:pt x="816" y="0"/>
                </a:lnTo>
                <a:close/>
              </a:path>
            </a:pathLst>
          </a:custGeom>
          <a:solidFill>
            <a:srgbClr val="A45450"/>
          </a:solidFill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lang="az-Latn-AZ" sz="22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3"/>
          <p:cNvSpPr txBox="1">
            <a:spLocks noGrp="1"/>
          </p:cNvSpPr>
          <p:nvPr>
            <p:ph type="ctrTitle"/>
          </p:nvPr>
        </p:nvSpPr>
        <p:spPr>
          <a:xfrm>
            <a:off x="1596290" y="3232795"/>
            <a:ext cx="114378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</a:pPr>
            <a:r>
              <a:rPr lang="az-Latn-AZ" sz="5300" noProof="0" dirty="0">
                <a:solidFill>
                  <a:srgbClr val="351C75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Uşaqlara kitab verək,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300"/>
              <a:buNone/>
            </a:pPr>
            <a:r>
              <a:rPr lang="az-Latn-AZ" sz="5300" noProof="0" dirty="0">
                <a:solidFill>
                  <a:srgbClr val="351C75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həyat yükü yox!</a:t>
            </a:r>
          </a:p>
        </p:txBody>
      </p:sp>
      <p:sp>
        <p:nvSpPr>
          <p:cNvPr id="81" name="Google Shape;81;p23"/>
          <p:cNvSpPr txBox="1"/>
          <p:nvPr/>
        </p:nvSpPr>
        <p:spPr>
          <a:xfrm>
            <a:off x="0" y="7686560"/>
            <a:ext cx="146304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az-Latn-AZ" sz="18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1/</a:t>
            </a: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</a:t>
            </a:r>
            <a:endParaRPr lang="az-Latn-AZ" sz="1800" b="0" i="0" u="none" strike="noStrike" cap="none" noProof="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5" cy="822960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4"/>
          <p:cNvSpPr/>
          <p:nvPr/>
        </p:nvSpPr>
        <p:spPr>
          <a:xfrm>
            <a:off x="8947480" y="2330600"/>
            <a:ext cx="293400" cy="293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lang="az-Latn-AZ" sz="22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4"/>
          <p:cNvSpPr/>
          <p:nvPr/>
        </p:nvSpPr>
        <p:spPr>
          <a:xfrm>
            <a:off x="5660680" y="4170000"/>
            <a:ext cx="293400" cy="293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lang="az-Latn-AZ" sz="22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4"/>
          <p:cNvSpPr/>
          <p:nvPr/>
        </p:nvSpPr>
        <p:spPr>
          <a:xfrm>
            <a:off x="9066741" y="3876720"/>
            <a:ext cx="293400" cy="293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lang="az-Latn-AZ" sz="22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4"/>
          <p:cNvSpPr txBox="1">
            <a:spLocks noGrp="1"/>
          </p:cNvSpPr>
          <p:nvPr>
            <p:ph type="title"/>
          </p:nvPr>
        </p:nvSpPr>
        <p:spPr>
          <a:xfrm>
            <a:off x="1401600" y="1950400"/>
            <a:ext cx="118272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az-Latn-AZ" sz="5100" b="0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Erkən Evliliyin Fəsadları</a:t>
            </a:r>
          </a:p>
        </p:txBody>
      </p:sp>
      <p:sp>
        <p:nvSpPr>
          <p:cNvPr id="91" name="Google Shape;91;p24"/>
          <p:cNvSpPr/>
          <p:nvPr/>
        </p:nvSpPr>
        <p:spPr>
          <a:xfrm>
            <a:off x="9541680" y="5641101"/>
            <a:ext cx="293400" cy="293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lang="az-Latn-AZ" sz="22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4"/>
          <p:cNvSpPr/>
          <p:nvPr/>
        </p:nvSpPr>
        <p:spPr>
          <a:xfrm>
            <a:off x="5178840" y="3876720"/>
            <a:ext cx="293400" cy="293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lang="az-Latn-AZ" sz="22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4"/>
          <p:cNvSpPr/>
          <p:nvPr/>
        </p:nvSpPr>
        <p:spPr>
          <a:xfrm>
            <a:off x="5734120" y="5821840"/>
            <a:ext cx="293400" cy="293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lang="az-Latn-AZ" sz="22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4"/>
          <p:cNvSpPr txBox="1"/>
          <p:nvPr/>
        </p:nvSpPr>
        <p:spPr>
          <a:xfrm>
            <a:off x="0" y="7686560"/>
            <a:ext cx="146304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az-Latn-AZ" sz="18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2/</a:t>
            </a: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</a:t>
            </a:r>
            <a:endParaRPr lang="az-Latn-AZ" sz="1800" b="0" i="0" u="none" strike="noStrike" cap="none" noProof="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95" name="Google Shape;95;p24"/>
          <p:cNvSpPr txBox="1"/>
          <p:nvPr/>
        </p:nvSpPr>
        <p:spPr>
          <a:xfrm>
            <a:off x="1071123" y="4233301"/>
            <a:ext cx="36834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az-Latn-AZ" sz="3200" b="1" i="0" u="none" strike="noStrike" cap="none" noProof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6" name="Google Shape;96;p24"/>
          <p:cNvSpPr txBox="1"/>
          <p:nvPr/>
        </p:nvSpPr>
        <p:spPr>
          <a:xfrm>
            <a:off x="4732091" y="4240352"/>
            <a:ext cx="36834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az-Latn-AZ" sz="3200" b="1" i="0" u="none" strike="noStrike" cap="none" noProof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7" name="Google Shape;97;p24"/>
          <p:cNvSpPr txBox="1"/>
          <p:nvPr/>
        </p:nvSpPr>
        <p:spPr>
          <a:xfrm>
            <a:off x="10946885" y="4233674"/>
            <a:ext cx="36834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az-Latn-AZ" sz="3200" b="1" i="0" u="none" strike="noStrike" cap="none" noProof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98" name="Google Shape;98;p24"/>
          <p:cNvCxnSpPr>
            <a:stCxn id="99" idx="6"/>
            <a:endCxn id="100" idx="2"/>
          </p:cNvCxnSpPr>
          <p:nvPr/>
        </p:nvCxnSpPr>
        <p:spPr>
          <a:xfrm>
            <a:off x="3715603" y="4318214"/>
            <a:ext cx="2911800" cy="11400"/>
          </a:xfrm>
          <a:prstGeom prst="curvedConnector3">
            <a:avLst>
              <a:gd name="adj1" fmla="val 50002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1" name="Google Shape;101;p24"/>
          <p:cNvCxnSpPr>
            <a:stCxn id="100" idx="6"/>
            <a:endCxn id="102" idx="2"/>
          </p:cNvCxnSpPr>
          <p:nvPr/>
        </p:nvCxnSpPr>
        <p:spPr>
          <a:xfrm>
            <a:off x="7658356" y="4329531"/>
            <a:ext cx="3215700" cy="15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03" name="Google Shape;103;p24"/>
          <p:cNvGrpSpPr/>
          <p:nvPr/>
        </p:nvGrpSpPr>
        <p:grpSpPr>
          <a:xfrm>
            <a:off x="6451670" y="3741357"/>
            <a:ext cx="1280815" cy="1167877"/>
            <a:chOff x="1045598" y="1053156"/>
            <a:chExt cx="926181" cy="849427"/>
          </a:xfrm>
        </p:grpSpPr>
        <p:sp>
          <p:nvSpPr>
            <p:cNvPr id="104" name="Google Shape;104;p2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" name="Google Shape;105;p24"/>
          <p:cNvGrpSpPr/>
          <p:nvPr/>
        </p:nvGrpSpPr>
        <p:grpSpPr>
          <a:xfrm>
            <a:off x="10698419" y="3757029"/>
            <a:ext cx="1280815" cy="1167877"/>
            <a:chOff x="1045598" y="1053156"/>
            <a:chExt cx="926181" cy="849427"/>
          </a:xfrm>
        </p:grpSpPr>
        <p:sp>
          <p:nvSpPr>
            <p:cNvPr id="106" name="Google Shape;106;p2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" name="Google Shape;107;p24"/>
          <p:cNvGrpSpPr/>
          <p:nvPr/>
        </p:nvGrpSpPr>
        <p:grpSpPr>
          <a:xfrm>
            <a:off x="2508917" y="3730040"/>
            <a:ext cx="1280815" cy="1167877"/>
            <a:chOff x="1045598" y="1053156"/>
            <a:chExt cx="926181" cy="849427"/>
          </a:xfrm>
        </p:grpSpPr>
        <p:sp>
          <p:nvSpPr>
            <p:cNvPr id="108" name="Google Shape;108;p24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4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" name="Google Shape;109;p24"/>
          <p:cNvSpPr txBox="1"/>
          <p:nvPr/>
        </p:nvSpPr>
        <p:spPr>
          <a:xfrm>
            <a:off x="2711138" y="4933900"/>
            <a:ext cx="10839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Tərif</a:t>
            </a:r>
          </a:p>
        </p:txBody>
      </p:sp>
      <p:sp>
        <p:nvSpPr>
          <p:cNvPr id="110" name="Google Shape;110;p24"/>
          <p:cNvSpPr txBox="1"/>
          <p:nvPr/>
        </p:nvSpPr>
        <p:spPr>
          <a:xfrm>
            <a:off x="6080700" y="4933900"/>
            <a:ext cx="24690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Qlobal Statistika</a:t>
            </a:r>
          </a:p>
        </p:txBody>
      </p:sp>
      <p:sp>
        <p:nvSpPr>
          <p:cNvPr id="111" name="Google Shape;111;p24"/>
          <p:cNvSpPr txBox="1"/>
          <p:nvPr/>
        </p:nvSpPr>
        <p:spPr>
          <a:xfrm>
            <a:off x="9716279" y="4933900"/>
            <a:ext cx="34617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Əsas Səbəblər</a:t>
            </a:r>
          </a:p>
        </p:txBody>
      </p:sp>
      <p:pic>
        <p:nvPicPr>
          <p:cNvPr id="112" name="Google Shape;112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03350" y="4006300"/>
            <a:ext cx="620800" cy="62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4"/>
          <p:cNvSpPr txBox="1"/>
          <p:nvPr/>
        </p:nvSpPr>
        <p:spPr>
          <a:xfrm>
            <a:off x="1307625" y="5572990"/>
            <a:ext cx="3683400" cy="1172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latin typeface="Poppins Medium"/>
                <a:ea typeface="Poppins Medium"/>
                <a:cs typeface="Poppins Medium"/>
                <a:sym typeface="Poppins Medium"/>
              </a:rPr>
              <a:t>18 yaşdan aşağı uşaqların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latin typeface="Poppins Medium"/>
                <a:ea typeface="Poppins Medium"/>
                <a:cs typeface="Poppins Medium"/>
                <a:sym typeface="Poppins Medium"/>
              </a:rPr>
              <a:t>qeyri-rəsmi nikaha cəlb edilməsi</a:t>
            </a:r>
          </a:p>
        </p:txBody>
      </p:sp>
      <p:sp>
        <p:nvSpPr>
          <p:cNvPr id="114" name="Google Shape;114;p24"/>
          <p:cNvSpPr txBox="1"/>
          <p:nvPr/>
        </p:nvSpPr>
        <p:spPr>
          <a:xfrm>
            <a:off x="5402375" y="5582588"/>
            <a:ext cx="3683400" cy="11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Bəzi bölgələrdə qızların 18 yaşından əvvəl evlənmə faizi dəhşətlidir.</a:t>
            </a:r>
          </a:p>
        </p:txBody>
      </p:sp>
      <p:sp>
        <p:nvSpPr>
          <p:cNvPr id="115" name="Google Shape;115;p24"/>
          <p:cNvSpPr txBox="1"/>
          <p:nvPr/>
        </p:nvSpPr>
        <p:spPr>
          <a:xfrm>
            <a:off x="9497125" y="5613700"/>
            <a:ext cx="3683400" cy="1172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Yoxsulluq, stereotiplər, təhsil çatışmazlığı, münaqişələr</a:t>
            </a:r>
          </a:p>
        </p:txBody>
      </p:sp>
      <p:pic>
        <p:nvPicPr>
          <p:cNvPr id="116" name="Google Shape;116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0222" y="4030560"/>
            <a:ext cx="620800" cy="6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51384" y="3946912"/>
            <a:ext cx="788100" cy="78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5" cy="82296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" name="Google Shape;123;p25"/>
          <p:cNvGrpSpPr/>
          <p:nvPr/>
        </p:nvGrpSpPr>
        <p:grpSpPr>
          <a:xfrm>
            <a:off x="2255579" y="3034684"/>
            <a:ext cx="4746453" cy="1572846"/>
            <a:chOff x="722899" y="2478925"/>
            <a:chExt cx="2302203" cy="675418"/>
          </a:xfrm>
        </p:grpSpPr>
        <p:sp>
          <p:nvSpPr>
            <p:cNvPr id="124" name="Google Shape;124;p25"/>
            <p:cNvSpPr txBox="1"/>
            <p:nvPr/>
          </p:nvSpPr>
          <p:spPr>
            <a:xfrm>
              <a:off x="722902" y="2478925"/>
              <a:ext cx="2302200" cy="21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lang="az-Latn-AZ" sz="2000" b="1" i="0" u="none" strike="noStrike" cap="none" noProof="0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5" name="Google Shape;125;p25"/>
            <p:cNvSpPr txBox="1"/>
            <p:nvPr/>
          </p:nvSpPr>
          <p:spPr>
            <a:xfrm>
              <a:off x="722899" y="2658743"/>
              <a:ext cx="23022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61950" algn="l" rtl="0">
                <a:spcBef>
                  <a:spcPts val="0"/>
                </a:spcBef>
                <a:spcAft>
                  <a:spcPts val="0"/>
                </a:spcAft>
                <a:buSzPts val="2100"/>
                <a:buFont typeface="Poppins SemiBold"/>
                <a:buAutoNum type="arabicPeriod"/>
              </a:pPr>
              <a:r>
                <a:rPr lang="az-Latn-AZ" sz="2100" noProof="0" dirty="0">
                  <a:solidFill>
                    <a:srgbClr val="FF0000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18 yaşına çatmamış uşaqların </a:t>
              </a:r>
              <a:r>
                <a:rPr lang="az-Latn-AZ" sz="2100" noProof="0" dirty="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erkən evliliyə cəlb edilməsi</a:t>
              </a:r>
              <a:r>
                <a:rPr lang="az-Latn-AZ" sz="2100" noProof="0" dirty="0">
                  <a:solidFill>
                    <a:srgbClr val="FF0000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 qadağandır.</a:t>
              </a:r>
              <a:endParaRPr lang="az-Latn-AZ" sz="2100" noProof="0" dirty="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</p:grpSp>
      <p:sp>
        <p:nvSpPr>
          <p:cNvPr id="126" name="Google Shape;126;p25"/>
          <p:cNvSpPr txBox="1"/>
          <p:nvPr/>
        </p:nvSpPr>
        <p:spPr>
          <a:xfrm>
            <a:off x="7811393" y="3495274"/>
            <a:ext cx="47463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az-Latn-AZ" sz="21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2.</a:t>
            </a:r>
            <a:r>
              <a:rPr lang="az-Latn-AZ" sz="2100" noProof="0" dirty="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 </a:t>
            </a:r>
            <a:r>
              <a:rPr lang="az-Latn-AZ" sz="21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Qohum evliliyi rəsmi olaraq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az-Latn-AZ" sz="2100" noProof="0" dirty="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qadağan edilmişdir.</a:t>
            </a:r>
          </a:p>
        </p:txBody>
      </p:sp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xfrm>
            <a:off x="1401600" y="1600100"/>
            <a:ext cx="118272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az-Latn-AZ" sz="5100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Qanunvericilik:</a:t>
            </a:r>
          </a:p>
        </p:txBody>
      </p:sp>
      <p:pic>
        <p:nvPicPr>
          <p:cNvPr id="128" name="Google Shape;12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0938" y="5125275"/>
            <a:ext cx="2088525" cy="208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5"/>
          <p:cNvSpPr txBox="1"/>
          <p:nvPr/>
        </p:nvSpPr>
        <p:spPr>
          <a:xfrm>
            <a:off x="0" y="7686560"/>
            <a:ext cx="146304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</a:t>
            </a:r>
            <a:r>
              <a:rPr lang="az-Latn-AZ" sz="18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</a:t>
            </a: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</a:t>
            </a:r>
            <a:endParaRPr lang="az-Latn-AZ" sz="1800" b="0" i="0" u="none" strike="noStrike" cap="none" noProof="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5" cy="822960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6"/>
          <p:cNvSpPr/>
          <p:nvPr/>
        </p:nvSpPr>
        <p:spPr>
          <a:xfrm>
            <a:off x="8947480" y="2330600"/>
            <a:ext cx="293400" cy="293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lang="az-Latn-AZ" sz="22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6"/>
          <p:cNvSpPr txBox="1">
            <a:spLocks noGrp="1"/>
          </p:cNvSpPr>
          <p:nvPr>
            <p:ph type="title"/>
          </p:nvPr>
        </p:nvSpPr>
        <p:spPr>
          <a:xfrm>
            <a:off x="1298000" y="1937000"/>
            <a:ext cx="118272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lang="az-Latn-AZ" sz="5100" b="0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Qızların Həyatına Təsir</a:t>
            </a:r>
          </a:p>
        </p:txBody>
      </p:sp>
      <p:sp>
        <p:nvSpPr>
          <p:cNvPr id="137" name="Google Shape;137;p26"/>
          <p:cNvSpPr txBox="1"/>
          <p:nvPr/>
        </p:nvSpPr>
        <p:spPr>
          <a:xfrm>
            <a:off x="0" y="7686560"/>
            <a:ext cx="146304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4</a:t>
            </a:r>
            <a:r>
              <a:rPr lang="az-Latn-AZ" sz="18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</a:t>
            </a: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</a:t>
            </a:r>
            <a:endParaRPr lang="az-Latn-AZ" sz="1800" b="0" i="0" u="none" strike="noStrike" cap="none" noProof="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38" name="Google Shape;138;p26"/>
          <p:cNvSpPr txBox="1"/>
          <p:nvPr/>
        </p:nvSpPr>
        <p:spPr>
          <a:xfrm>
            <a:off x="1190648" y="4616351"/>
            <a:ext cx="36834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az-Latn-AZ" sz="3200" b="1" i="0" u="none" strike="noStrike" cap="none" noProof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139" name="Google Shape;139;p26"/>
          <p:cNvCxnSpPr>
            <a:stCxn id="140" idx="6"/>
            <a:endCxn id="141" idx="2"/>
          </p:cNvCxnSpPr>
          <p:nvPr/>
        </p:nvCxnSpPr>
        <p:spPr>
          <a:xfrm>
            <a:off x="3835128" y="4701264"/>
            <a:ext cx="2911800" cy="11400"/>
          </a:xfrm>
          <a:prstGeom prst="curvedConnector3">
            <a:avLst>
              <a:gd name="adj1" fmla="val 50002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2" name="Google Shape;142;p26"/>
          <p:cNvCxnSpPr>
            <a:stCxn id="141" idx="6"/>
            <a:endCxn id="143" idx="2"/>
          </p:cNvCxnSpPr>
          <p:nvPr/>
        </p:nvCxnSpPr>
        <p:spPr>
          <a:xfrm>
            <a:off x="7777881" y="4712581"/>
            <a:ext cx="3215700" cy="15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44" name="Google Shape;144;p26"/>
          <p:cNvGrpSpPr/>
          <p:nvPr/>
        </p:nvGrpSpPr>
        <p:grpSpPr>
          <a:xfrm>
            <a:off x="6571195" y="4124407"/>
            <a:ext cx="1280815" cy="1167877"/>
            <a:chOff x="1045598" y="1053156"/>
            <a:chExt cx="926181" cy="849427"/>
          </a:xfrm>
        </p:grpSpPr>
        <p:sp>
          <p:nvSpPr>
            <p:cNvPr id="145" name="Google Shape;145;p26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6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" name="Google Shape;146;p26"/>
          <p:cNvGrpSpPr/>
          <p:nvPr/>
        </p:nvGrpSpPr>
        <p:grpSpPr>
          <a:xfrm>
            <a:off x="10817944" y="4140079"/>
            <a:ext cx="1280815" cy="1167877"/>
            <a:chOff x="1045598" y="1053156"/>
            <a:chExt cx="926181" cy="849427"/>
          </a:xfrm>
        </p:grpSpPr>
        <p:sp>
          <p:nvSpPr>
            <p:cNvPr id="147" name="Google Shape;147;p26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6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p26"/>
          <p:cNvGrpSpPr/>
          <p:nvPr/>
        </p:nvGrpSpPr>
        <p:grpSpPr>
          <a:xfrm>
            <a:off x="2628442" y="4113090"/>
            <a:ext cx="1280815" cy="1167877"/>
            <a:chOff x="1045598" y="1053156"/>
            <a:chExt cx="926181" cy="849427"/>
          </a:xfrm>
        </p:grpSpPr>
        <p:sp>
          <p:nvSpPr>
            <p:cNvPr id="149" name="Google Shape;149;p26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6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0" name="Google Shape;150;p26"/>
          <p:cNvSpPr txBox="1"/>
          <p:nvPr/>
        </p:nvSpPr>
        <p:spPr>
          <a:xfrm>
            <a:off x="2830663" y="5316950"/>
            <a:ext cx="10839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Təhsil</a:t>
            </a:r>
          </a:p>
        </p:txBody>
      </p:sp>
      <p:sp>
        <p:nvSpPr>
          <p:cNvPr id="151" name="Google Shape;151;p26"/>
          <p:cNvSpPr txBox="1"/>
          <p:nvPr/>
        </p:nvSpPr>
        <p:spPr>
          <a:xfrm>
            <a:off x="6200225" y="5316950"/>
            <a:ext cx="2469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İqtisadi asılılıq və onun təsirləri</a:t>
            </a:r>
          </a:p>
        </p:txBody>
      </p:sp>
      <p:sp>
        <p:nvSpPr>
          <p:cNvPr id="152" name="Google Shape;152;p26"/>
          <p:cNvSpPr txBox="1"/>
          <p:nvPr/>
        </p:nvSpPr>
        <p:spPr>
          <a:xfrm>
            <a:off x="9835804" y="5316950"/>
            <a:ext cx="34617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Sosial izolyasiya</a:t>
            </a:r>
          </a:p>
        </p:txBody>
      </p:sp>
      <p:pic>
        <p:nvPicPr>
          <p:cNvPr id="153" name="Google Shape;15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55526" y="4379948"/>
            <a:ext cx="634200" cy="63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9759" y="4391226"/>
            <a:ext cx="634200" cy="63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172607" y="4329969"/>
            <a:ext cx="788100" cy="78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5" cy="822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2041" y="4513061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/>
          <p:nvPr/>
        </p:nvSpPr>
        <p:spPr>
          <a:xfrm>
            <a:off x="1352328" y="5349864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5213F"/>
              </a:buClr>
              <a:buSzPts val="2200"/>
              <a:buFont typeface="Roboto Slab"/>
              <a:buNone/>
            </a:pPr>
            <a:r>
              <a:rPr lang="az-Latn-AZ" sz="2100" b="0" i="0" u="none" strike="noStrike" cap="none" noProof="0" dirty="0">
                <a:solidFill>
                  <a:srgbClr val="15213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Təhsilin faydaları</a:t>
            </a:r>
            <a:endParaRPr lang="az-Latn-AZ" sz="2100" b="0" i="0" u="none" strike="noStrike" cap="none" noProof="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64" name="Google Shape;164;p2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02159" y="4513049"/>
            <a:ext cx="566976" cy="56697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/>
          <p:nvPr/>
        </p:nvSpPr>
        <p:spPr>
          <a:xfrm>
            <a:off x="10351709" y="5349864"/>
            <a:ext cx="2835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5213F"/>
              </a:buClr>
              <a:buSzPts val="2200"/>
              <a:buFont typeface="Roboto Slab"/>
              <a:buNone/>
            </a:pPr>
            <a:r>
              <a:rPr lang="az-Latn-AZ" sz="2200" b="0" i="0" u="none" strike="noStrike" cap="none" noProof="0" dirty="0">
                <a:solidFill>
                  <a:srgbClr val="15213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İqtisadi Azadlıq</a:t>
            </a:r>
            <a:endParaRPr lang="az-Latn-AZ" sz="2200" b="0" i="0" u="none" strike="noStrike" cap="none" noProof="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66" name="Google Shape;166;p27" descr="Изображение выглядит как одежда, человек, мультфильм&#10;&#10;Контент, сгенерированный ИИ, может содержать ошибки."/>
          <p:cNvPicPr preferRelativeResize="0"/>
          <p:nvPr/>
        </p:nvPicPr>
        <p:blipFill rotWithShape="1">
          <a:blip r:embed="rId6">
            <a:alphaModFix/>
          </a:blip>
          <a:srcRect l="5476" t="15702" r="5190" b="12498"/>
          <a:stretch/>
        </p:blipFill>
        <p:spPr>
          <a:xfrm>
            <a:off x="5032750" y="3681950"/>
            <a:ext cx="4473825" cy="259257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/>
          <p:nvPr/>
        </p:nvSpPr>
        <p:spPr>
          <a:xfrm>
            <a:off x="0" y="7822806"/>
            <a:ext cx="14630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</a:t>
            </a:r>
            <a:r>
              <a:rPr lang="az-Latn-AZ" sz="18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</a:t>
            </a: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</a:t>
            </a:r>
            <a:endParaRPr lang="az-Latn-AZ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1401600" y="1861275"/>
            <a:ext cx="118272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az-Latn-AZ" sz="5100" b="0" i="0" u="none" strike="noStrike" cap="none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Təhsilin həyatımızdakı rolu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5" cy="822960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8"/>
          <p:cNvSpPr txBox="1"/>
          <p:nvPr/>
        </p:nvSpPr>
        <p:spPr>
          <a:xfrm>
            <a:off x="10249546" y="6462240"/>
            <a:ext cx="28338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lang="az-Latn-AZ" sz="1900" b="0" i="0" u="none" strike="noStrike" cap="none" noProof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8456920" y="4279320"/>
            <a:ext cx="11910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az-Latn-AZ" sz="3200" b="1" i="0" u="none" strike="noStrike" cap="none" noProof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8456920" y="6166280"/>
            <a:ext cx="11910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az-Latn-AZ" sz="3200" b="1" i="0" u="none" strike="noStrike" cap="none" noProof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7" name="Google Shape;177;p28"/>
          <p:cNvSpPr txBox="1"/>
          <p:nvPr/>
        </p:nvSpPr>
        <p:spPr>
          <a:xfrm>
            <a:off x="0" y="7686560"/>
            <a:ext cx="146304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6/10</a:t>
            </a:r>
            <a:endParaRPr lang="az-Latn-AZ" sz="1800" b="0" i="0" u="none" strike="noStrike" cap="none" noProof="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8" name="Google Shape;178;p28"/>
          <p:cNvSpPr txBox="1"/>
          <p:nvPr/>
        </p:nvSpPr>
        <p:spPr>
          <a:xfrm>
            <a:off x="2046914" y="1291568"/>
            <a:ext cx="10623900" cy="18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az-Latn-AZ" sz="5100" b="0" i="0" u="none" strike="noStrike" cap="none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Cəmiyyətin Rolu: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az-Latn-AZ" sz="5100" b="0" i="0" u="none" strike="noStrike" cap="none" noProof="0" dirty="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Dəyişiklik üçün birlikdə çalışaq</a:t>
            </a:r>
          </a:p>
        </p:txBody>
      </p:sp>
      <p:sp>
        <p:nvSpPr>
          <p:cNvPr id="179" name="Google Shape;179;p28"/>
          <p:cNvSpPr txBox="1"/>
          <p:nvPr/>
        </p:nvSpPr>
        <p:spPr>
          <a:xfrm>
            <a:off x="1190648" y="4616351"/>
            <a:ext cx="36834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az-Latn-AZ" sz="3200" b="1" i="0" u="none" strike="noStrike" cap="none" noProof="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180" name="Google Shape;180;p28"/>
          <p:cNvCxnSpPr>
            <a:stCxn id="181" idx="6"/>
            <a:endCxn id="182" idx="2"/>
          </p:cNvCxnSpPr>
          <p:nvPr/>
        </p:nvCxnSpPr>
        <p:spPr>
          <a:xfrm>
            <a:off x="3835128" y="4701264"/>
            <a:ext cx="2911800" cy="114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3" name="Google Shape;183;p28"/>
          <p:cNvCxnSpPr>
            <a:stCxn id="182" idx="6"/>
            <a:endCxn id="184" idx="2"/>
          </p:cNvCxnSpPr>
          <p:nvPr/>
        </p:nvCxnSpPr>
        <p:spPr>
          <a:xfrm>
            <a:off x="7777881" y="4712581"/>
            <a:ext cx="3215700" cy="156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85" name="Google Shape;185;p28"/>
          <p:cNvGrpSpPr/>
          <p:nvPr/>
        </p:nvGrpSpPr>
        <p:grpSpPr>
          <a:xfrm>
            <a:off x="6571195" y="4124407"/>
            <a:ext cx="1280815" cy="1167877"/>
            <a:chOff x="1045598" y="1053156"/>
            <a:chExt cx="926181" cy="849427"/>
          </a:xfrm>
        </p:grpSpPr>
        <p:sp>
          <p:nvSpPr>
            <p:cNvPr id="186" name="Google Shape;186;p28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8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7" name="Google Shape;187;p28"/>
          <p:cNvGrpSpPr/>
          <p:nvPr/>
        </p:nvGrpSpPr>
        <p:grpSpPr>
          <a:xfrm>
            <a:off x="10817944" y="4140079"/>
            <a:ext cx="1280815" cy="1167877"/>
            <a:chOff x="1045598" y="1053156"/>
            <a:chExt cx="926181" cy="849427"/>
          </a:xfrm>
        </p:grpSpPr>
        <p:sp>
          <p:nvSpPr>
            <p:cNvPr id="188" name="Google Shape;188;p28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8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Google Shape;189;p28"/>
          <p:cNvGrpSpPr/>
          <p:nvPr/>
        </p:nvGrpSpPr>
        <p:grpSpPr>
          <a:xfrm>
            <a:off x="2628442" y="4113090"/>
            <a:ext cx="1280815" cy="1167877"/>
            <a:chOff x="1045598" y="1053156"/>
            <a:chExt cx="926181" cy="849427"/>
          </a:xfrm>
        </p:grpSpPr>
        <p:sp>
          <p:nvSpPr>
            <p:cNvPr id="190" name="Google Shape;190;p28"/>
            <p:cNvSpPr/>
            <p:nvPr/>
          </p:nvSpPr>
          <p:spPr>
            <a:xfrm>
              <a:off x="1045598" y="1053156"/>
              <a:ext cx="926181" cy="849427"/>
            </a:xfrm>
            <a:custGeom>
              <a:avLst/>
              <a:gdLst/>
              <a:ahLst/>
              <a:cxnLst/>
              <a:rect l="l" t="t" r="r" b="b"/>
              <a:pathLst>
                <a:path w="22517" h="17256" extrusionOk="0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8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spcFirstLastPara="1" wrap="square" lIns="146275" tIns="146275" rIns="146275" bIns="146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endParaRPr lang="az-Latn-AZ" sz="22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" name="Google Shape;191;p28"/>
          <p:cNvSpPr txBox="1"/>
          <p:nvPr/>
        </p:nvSpPr>
        <p:spPr>
          <a:xfrm>
            <a:off x="1764778" y="5316950"/>
            <a:ext cx="32157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Cəmiyyətin fəal iştirakı</a:t>
            </a:r>
          </a:p>
        </p:txBody>
      </p:sp>
      <p:sp>
        <p:nvSpPr>
          <p:cNvPr id="192" name="Google Shape;192;p28"/>
          <p:cNvSpPr txBox="1"/>
          <p:nvPr/>
        </p:nvSpPr>
        <p:spPr>
          <a:xfrm>
            <a:off x="5843875" y="5316950"/>
            <a:ext cx="31902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Maarifləndirici tədbirlər</a:t>
            </a:r>
          </a:p>
        </p:txBody>
      </p:sp>
      <p:sp>
        <p:nvSpPr>
          <p:cNvPr id="193" name="Google Shape;193;p28"/>
          <p:cNvSpPr txBox="1"/>
          <p:nvPr/>
        </p:nvSpPr>
        <p:spPr>
          <a:xfrm>
            <a:off x="9835804" y="5316950"/>
            <a:ext cx="34617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az-Latn-AZ" sz="19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Mediada Maarifləndirmə</a:t>
            </a:r>
          </a:p>
        </p:txBody>
      </p:sp>
      <p:pic>
        <p:nvPicPr>
          <p:cNvPr id="194" name="Google Shape;19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9199" y="4356950"/>
            <a:ext cx="726851" cy="72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7050" y="4392248"/>
            <a:ext cx="656288" cy="656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72650" y="4430012"/>
            <a:ext cx="588000" cy="5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5" cy="822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1528" y="2605051"/>
            <a:ext cx="2687434" cy="331444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9"/>
          <p:cNvSpPr/>
          <p:nvPr/>
        </p:nvSpPr>
        <p:spPr>
          <a:xfrm>
            <a:off x="1454491" y="6154420"/>
            <a:ext cx="2687400" cy="3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3257B8"/>
              </a:buClr>
              <a:buSzPts val="1800"/>
              <a:buFont typeface="EB Garamond"/>
              <a:buNone/>
            </a:pPr>
            <a:r>
              <a:rPr lang="az-Latn-AZ" sz="1800" b="0" i="0" u="none" strike="noStrike" cap="none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Detektiv Ədəbiyyatın Kraliçası: Aqata Kristi</a:t>
            </a:r>
          </a:p>
        </p:txBody>
      </p:sp>
      <p:pic>
        <p:nvPicPr>
          <p:cNvPr id="205" name="Google Shape;205;p2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6050" y="2612000"/>
            <a:ext cx="2687425" cy="332594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9"/>
          <p:cNvSpPr/>
          <p:nvPr/>
        </p:nvSpPr>
        <p:spPr>
          <a:xfrm>
            <a:off x="5872500" y="6112975"/>
            <a:ext cx="2885400" cy="7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3257B8"/>
              </a:buClr>
              <a:buSzPts val="1800"/>
              <a:buFont typeface="EB Garamond"/>
              <a:buNone/>
            </a:pPr>
            <a:r>
              <a:rPr lang="az-Latn-AZ" sz="1800" b="0" i="0" u="none" strike="noStrike" cap="none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Xəyalların Gücü: Balaca Mariyanın Böyük Arzusu</a:t>
            </a:r>
          </a:p>
        </p:txBody>
      </p:sp>
      <p:pic>
        <p:nvPicPr>
          <p:cNvPr id="207" name="Google Shape;207;p29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64200" y="2622213"/>
            <a:ext cx="2687425" cy="330550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9"/>
          <p:cNvSpPr/>
          <p:nvPr/>
        </p:nvSpPr>
        <p:spPr>
          <a:xfrm>
            <a:off x="9964200" y="6112963"/>
            <a:ext cx="3315900" cy="3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3257B8"/>
              </a:buClr>
              <a:buSzPts val="1800"/>
              <a:buFont typeface="EB Garamond"/>
              <a:buNone/>
            </a:pPr>
            <a:r>
              <a:rPr lang="az-Latn-AZ" sz="1800" b="0" i="0" u="none" strike="noStrike" cap="none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Sevgi və Sadəliklə Dünyanı Fəth Edən: Odri Hepbern</a:t>
            </a:r>
          </a:p>
        </p:txBody>
      </p:sp>
      <p:sp>
        <p:nvSpPr>
          <p:cNvPr id="209" name="Google Shape;209;p29"/>
          <p:cNvSpPr txBox="1"/>
          <p:nvPr/>
        </p:nvSpPr>
        <p:spPr>
          <a:xfrm>
            <a:off x="0" y="7822806"/>
            <a:ext cx="14630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</a:t>
            </a:r>
            <a:r>
              <a:rPr lang="az-Latn-AZ" sz="18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</a:t>
            </a: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</a:t>
            </a:r>
            <a:endParaRPr lang="az-Latn-AZ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9"/>
          <p:cNvSpPr txBox="1"/>
          <p:nvPr/>
        </p:nvSpPr>
        <p:spPr>
          <a:xfrm>
            <a:off x="2003251" y="1073043"/>
            <a:ext cx="106239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75" tIns="146275" rIns="146275" bIns="146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az-Latn-AZ" sz="5100" b="0" i="0" u="none" strike="noStrike" cap="none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Qızlar üçün kitab tövsiyyələri</a:t>
            </a:r>
            <a:endParaRPr lang="az-Latn-AZ" sz="5100" b="0" i="0" u="none" strike="noStrike" cap="none" noProof="0" dirty="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0"/>
          <p:cNvSpPr/>
          <p:nvPr/>
        </p:nvSpPr>
        <p:spPr>
          <a:xfrm>
            <a:off x="1138350" y="3188850"/>
            <a:ext cx="123537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32142"/>
              </a:lnSpc>
              <a:spcBef>
                <a:spcPts val="0"/>
              </a:spcBef>
              <a:spcAft>
                <a:spcPts val="0"/>
              </a:spcAft>
              <a:buClr>
                <a:srgbClr val="3257B8"/>
              </a:buClr>
              <a:buSzPts val="4200"/>
              <a:buFont typeface="Roboto Slab"/>
              <a:buNone/>
            </a:pPr>
            <a:r>
              <a:rPr lang="az-Latn-AZ" sz="5100" b="0" i="0" u="none" strike="noStrike" cap="none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Cəsur Qızlar: </a:t>
            </a:r>
          </a:p>
          <a:p>
            <a:pPr marL="0" marR="0" lvl="0" indent="0" algn="ctr" rtl="0">
              <a:lnSpc>
                <a:spcPct val="132142"/>
              </a:lnSpc>
              <a:spcBef>
                <a:spcPts val="0"/>
              </a:spcBef>
              <a:spcAft>
                <a:spcPts val="0"/>
              </a:spcAft>
              <a:buClr>
                <a:srgbClr val="3257B8"/>
              </a:buClr>
              <a:buSzPts val="4200"/>
              <a:buFont typeface="Roboto Slab"/>
              <a:buNone/>
            </a:pPr>
            <a:r>
              <a:rPr lang="az-Latn-AZ" sz="5100" b="0" i="0" u="none" strike="noStrike" cap="none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Bir Zənglə Dəyişən Tale</a:t>
            </a:r>
          </a:p>
        </p:txBody>
      </p:sp>
      <p:sp>
        <p:nvSpPr>
          <p:cNvPr id="218" name="Google Shape;218;p30"/>
          <p:cNvSpPr txBox="1"/>
          <p:nvPr/>
        </p:nvSpPr>
        <p:spPr>
          <a:xfrm>
            <a:off x="0" y="7822806"/>
            <a:ext cx="14630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8</a:t>
            </a:r>
            <a:r>
              <a:rPr lang="az-Latn-AZ" sz="1800" b="0" i="0" u="none" strike="noStrike" cap="none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</a:t>
            </a: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</a:t>
            </a:r>
            <a:endParaRPr lang="az-Latn-AZ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1" title="qadınvəuşaqqaynarxətti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2"/>
          <p:cNvSpPr txBox="1"/>
          <p:nvPr/>
        </p:nvSpPr>
        <p:spPr>
          <a:xfrm>
            <a:off x="0" y="7822806"/>
            <a:ext cx="14630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z-Latn-AZ" sz="1800" noProof="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10/10</a:t>
            </a:r>
            <a:endParaRPr lang="az-Latn-AZ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748800" y="3760350"/>
            <a:ext cx="131328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625"/>
              </a:lnSpc>
              <a:spcBef>
                <a:spcPts val="0"/>
              </a:spcBef>
              <a:spcAft>
                <a:spcPts val="0"/>
              </a:spcAft>
              <a:buClr>
                <a:srgbClr val="3257B8"/>
              </a:buClr>
              <a:buSzPts val="4800"/>
              <a:buFont typeface="Roboto Slab"/>
              <a:buNone/>
            </a:pPr>
            <a:r>
              <a:rPr lang="az-Latn-AZ" sz="5100" b="0" i="0" u="none" strike="noStrike" cap="none" noProof="0" dirty="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Dinlədiyiniz üçün təşəkkürlər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 Bullying Infographics by Slidesgo">
  <a:themeElements>
    <a:clrScheme name="Simple Light">
      <a:dk1>
        <a:srgbClr val="000000"/>
      </a:dk1>
      <a:lt1>
        <a:srgbClr val="FFFFFF"/>
      </a:lt1>
      <a:dk2>
        <a:srgbClr val="3B3155"/>
      </a:dk2>
      <a:lt2>
        <a:srgbClr val="EB9DA3"/>
      </a:lt2>
      <a:accent1>
        <a:srgbClr val="B35C71"/>
      </a:accent1>
      <a:accent2>
        <a:srgbClr val="D98A90"/>
      </a:accent2>
      <a:accent3>
        <a:srgbClr val="8F92A1"/>
      </a:accent3>
      <a:accent4>
        <a:srgbClr val="E2AA6C"/>
      </a:accent4>
      <a:accent5>
        <a:srgbClr val="FFFFFF"/>
      </a:accent5>
      <a:accent6>
        <a:srgbClr val="FFFFFF"/>
      </a:accent6>
      <a:hlink>
        <a:srgbClr val="3B315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161</Words>
  <Application>Microsoft Office PowerPoint</Application>
  <PresentationFormat>Custom</PresentationFormat>
  <Paragraphs>46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Fira Sans Extra Condensed</vt:lpstr>
      <vt:lpstr>EB Garamond</vt:lpstr>
      <vt:lpstr>Roboto Slab</vt:lpstr>
      <vt:lpstr>Arial</vt:lpstr>
      <vt:lpstr>Poppins SemiBold</vt:lpstr>
      <vt:lpstr>Poppins</vt:lpstr>
      <vt:lpstr>Roboto</vt:lpstr>
      <vt:lpstr>Poppins Medium</vt:lpstr>
      <vt:lpstr>Fira Sans Extra Condensed SemiBold</vt:lpstr>
      <vt:lpstr>Calibri</vt:lpstr>
      <vt:lpstr>Office Theme</vt:lpstr>
      <vt:lpstr> Bullying Infographics by Slidesgo</vt:lpstr>
      <vt:lpstr>Uşaqlara kitab verək, həyat yükü yox!</vt:lpstr>
      <vt:lpstr>Erkən Evliliyin Fəsadları</vt:lpstr>
      <vt:lpstr>Qanunvericilik:</vt:lpstr>
      <vt:lpstr>Qızların Həyatına Təsir</vt:lpstr>
      <vt:lpstr>Təhsilin həyatımızdakı rolu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Uşaqlara kitab verək, həyat yükü yox!</dc:title>
  <dc:creator>HP</dc:creator>
  <cp:lastModifiedBy>Tərlan Əhədzadə</cp:lastModifiedBy>
  <cp:revision>4</cp:revision>
  <dcterms:modified xsi:type="dcterms:W3CDTF">2026-09-04T05:15:25Z</dcterms:modified>
</cp:coreProperties>
</file>