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  <p:embeddedFont>
      <p:font typeface="Poppins"/>
      <p:regular r:id="rId22"/>
      <p:bold r:id="rId23"/>
      <p:italic r:id="rId24"/>
      <p:boldItalic r:id="rId25"/>
    </p:embeddedFont>
    <p:embeddedFont>
      <p:font typeface="Poppins Medium"/>
      <p:regular r:id="rId26"/>
      <p:bold r:id="rId27"/>
      <p:italic r:id="rId28"/>
      <p:boldItalic r:id="rId29"/>
    </p:embeddedFont>
    <p:embeddedFont>
      <p:font typeface="Poppins SemiBold"/>
      <p:regular r:id="rId30"/>
      <p:bold r:id="rId31"/>
      <p:italic r:id="rId32"/>
      <p:boldItalic r:id="rId33"/>
    </p:embeddedFont>
    <p:embeddedFont>
      <p:font typeface="Fira Sans Extra Condensed"/>
      <p:regular r:id="rId34"/>
      <p:bold r:id="rId35"/>
      <p:italic r:id="rId36"/>
      <p:boldItalic r:id="rId37"/>
    </p:embeddedFont>
    <p:embeddedFont>
      <p:font typeface="Fira Sans Extra Condensed SemiBold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2" roundtripDataSignature="AMtx7mhmOP83ZAMdt6XD9DxjvHWAowiu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raSansExtraCondensedSemiBold-italic.fntdata"/><Relationship Id="rId20" Type="http://schemas.openxmlformats.org/officeDocument/2006/relationships/font" Target="fonts/Roboto-italic.fntdata"/><Relationship Id="rId42" Type="http://customschemas.google.com/relationships/presentationmetadata" Target="metadata"/><Relationship Id="rId41" Type="http://schemas.openxmlformats.org/officeDocument/2006/relationships/font" Target="fonts/FiraSansExtraCondensedSemiBold-boldItalic.fntdata"/><Relationship Id="rId22" Type="http://schemas.openxmlformats.org/officeDocument/2006/relationships/font" Target="fonts/Poppins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Poppins-italic.fntdata"/><Relationship Id="rId23" Type="http://schemas.openxmlformats.org/officeDocument/2006/relationships/font" Target="fonts/Poppins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oppinsMedium-regular.fntdata"/><Relationship Id="rId25" Type="http://schemas.openxmlformats.org/officeDocument/2006/relationships/font" Target="fonts/Poppins-boldItalic.fntdata"/><Relationship Id="rId28" Type="http://schemas.openxmlformats.org/officeDocument/2006/relationships/font" Target="fonts/PoppinsMedium-italic.fntdata"/><Relationship Id="rId27" Type="http://schemas.openxmlformats.org/officeDocument/2006/relationships/font" Target="fonts/PoppinsMedium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PoppinsMedium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PoppinsSemiBold-bold.fntdata"/><Relationship Id="rId30" Type="http://schemas.openxmlformats.org/officeDocument/2006/relationships/font" Target="fonts/PoppinsSemiBold-regular.fntdata"/><Relationship Id="rId11" Type="http://schemas.openxmlformats.org/officeDocument/2006/relationships/slide" Target="slides/slide7.xml"/><Relationship Id="rId33" Type="http://schemas.openxmlformats.org/officeDocument/2006/relationships/font" Target="fonts/PoppinsSemiBold-boldItalic.fntdata"/><Relationship Id="rId10" Type="http://schemas.openxmlformats.org/officeDocument/2006/relationships/slide" Target="slides/slide6.xml"/><Relationship Id="rId32" Type="http://schemas.openxmlformats.org/officeDocument/2006/relationships/font" Target="fonts/PoppinsSemiBold-italic.fntdata"/><Relationship Id="rId13" Type="http://schemas.openxmlformats.org/officeDocument/2006/relationships/slide" Target="slides/slide9.xml"/><Relationship Id="rId35" Type="http://schemas.openxmlformats.org/officeDocument/2006/relationships/font" Target="fonts/FiraSansExtraCondensed-bold.fntdata"/><Relationship Id="rId12" Type="http://schemas.openxmlformats.org/officeDocument/2006/relationships/slide" Target="slides/slide8.xml"/><Relationship Id="rId34" Type="http://schemas.openxmlformats.org/officeDocument/2006/relationships/font" Target="fonts/FiraSansExtraCondensed-regular.fntdata"/><Relationship Id="rId15" Type="http://schemas.openxmlformats.org/officeDocument/2006/relationships/slide" Target="slides/slide11.xml"/><Relationship Id="rId37" Type="http://schemas.openxmlformats.org/officeDocument/2006/relationships/font" Target="fonts/FiraSansExtraCondensed-boldItalic.fntdata"/><Relationship Id="rId14" Type="http://schemas.openxmlformats.org/officeDocument/2006/relationships/slide" Target="slides/slide10.xml"/><Relationship Id="rId36" Type="http://schemas.openxmlformats.org/officeDocument/2006/relationships/font" Target="fonts/FiraSansExtraCondensed-italic.fntdata"/><Relationship Id="rId17" Type="http://schemas.openxmlformats.org/officeDocument/2006/relationships/slide" Target="slides/slide13.xml"/><Relationship Id="rId39" Type="http://schemas.openxmlformats.org/officeDocument/2006/relationships/font" Target="fonts/FiraSansExtraCondensedSemiBold-bold.fntdata"/><Relationship Id="rId16" Type="http://schemas.openxmlformats.org/officeDocument/2006/relationships/slide" Target="slides/slide12.xml"/><Relationship Id="rId38" Type="http://schemas.openxmlformats.org/officeDocument/2006/relationships/font" Target="fonts/FiraSansExtraCondensedSemiBold-regular.fntdata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5"/>
          <p:cNvSpPr txBox="1"/>
          <p:nvPr>
            <p:ph type="ctrTitle"/>
          </p:nvPr>
        </p:nvSpPr>
        <p:spPr>
          <a:xfrm>
            <a:off x="1338302" y="1541163"/>
            <a:ext cx="3713400" cy="17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0" sz="500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15"/>
          <p:cNvSpPr txBox="1"/>
          <p:nvPr>
            <p:ph idx="1" type="subTitle"/>
          </p:nvPr>
        </p:nvSpPr>
        <p:spPr>
          <a:xfrm>
            <a:off x="1338302" y="3192838"/>
            <a:ext cx="37134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title"/>
          </p:nvPr>
        </p:nvSpPr>
        <p:spPr>
          <a:xfrm>
            <a:off x="720000" y="368825"/>
            <a:ext cx="77040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7"/>
          <p:cNvSpPr txBox="1"/>
          <p:nvPr>
            <p:ph type="title"/>
          </p:nvPr>
        </p:nvSpPr>
        <p:spPr>
          <a:xfrm>
            <a:off x="1243850" y="2548713"/>
            <a:ext cx="38544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17"/>
          <p:cNvSpPr txBox="1"/>
          <p:nvPr>
            <p:ph idx="2" type="title"/>
          </p:nvPr>
        </p:nvSpPr>
        <p:spPr>
          <a:xfrm>
            <a:off x="1674538" y="1480875"/>
            <a:ext cx="11919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6" name="Google Shape;16;p17"/>
          <p:cNvSpPr txBox="1"/>
          <p:nvPr>
            <p:ph idx="1" type="subTitle"/>
          </p:nvPr>
        </p:nvSpPr>
        <p:spPr>
          <a:xfrm>
            <a:off x="1243850" y="3205774"/>
            <a:ext cx="2324700" cy="5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 sz="1100"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>
                <a:solidFill>
                  <a:schemeClr val="dk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22" name="Google Shape;22;p19"/>
          <p:cNvSpPr txBox="1"/>
          <p:nvPr>
            <p:ph idx="2" type="title"/>
          </p:nvPr>
        </p:nvSpPr>
        <p:spPr>
          <a:xfrm>
            <a:off x="1386038" y="2568000"/>
            <a:ext cx="2336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3" name="Google Shape;23;p19"/>
          <p:cNvSpPr txBox="1"/>
          <p:nvPr>
            <p:ph idx="1" type="subTitle"/>
          </p:nvPr>
        </p:nvSpPr>
        <p:spPr>
          <a:xfrm>
            <a:off x="1386038" y="2914825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3" type="title"/>
          </p:nvPr>
        </p:nvSpPr>
        <p:spPr>
          <a:xfrm>
            <a:off x="5421563" y="2568000"/>
            <a:ext cx="2336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5" name="Google Shape;25;p19"/>
          <p:cNvSpPr txBox="1"/>
          <p:nvPr>
            <p:ph idx="4" type="subTitle"/>
          </p:nvPr>
        </p:nvSpPr>
        <p:spPr>
          <a:xfrm>
            <a:off x="5421563" y="2914825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0"/>
          <p:cNvSpPr txBox="1"/>
          <p:nvPr>
            <p:ph type="title"/>
          </p:nvPr>
        </p:nvSpPr>
        <p:spPr>
          <a:xfrm>
            <a:off x="1212300" y="1404850"/>
            <a:ext cx="332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1" type="body"/>
          </p:nvPr>
        </p:nvSpPr>
        <p:spPr>
          <a:xfrm>
            <a:off x="1212300" y="2112300"/>
            <a:ext cx="3322200" cy="16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/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3" name="Google Shape;33;p22"/>
          <p:cNvSpPr txBox="1"/>
          <p:nvPr>
            <p:ph idx="1" type="subTitle"/>
          </p:nvPr>
        </p:nvSpPr>
        <p:spPr>
          <a:xfrm>
            <a:off x="2391925" y="3132175"/>
            <a:ext cx="43602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3"/>
          <p:cNvSpPr txBox="1"/>
          <p:nvPr>
            <p:ph type="title"/>
          </p:nvPr>
        </p:nvSpPr>
        <p:spPr>
          <a:xfrm>
            <a:off x="720000" y="577825"/>
            <a:ext cx="3940800" cy="144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4"/>
          <p:cNvSpPr txBox="1"/>
          <p:nvPr>
            <p:ph hasCustomPrompt="1" type="title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" name="Google Shape;38;p24"/>
          <p:cNvSpPr txBox="1"/>
          <p:nvPr>
            <p:ph idx="1" type="subTitle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8.png"/><Relationship Id="rId7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8.png"/><Relationship Id="rId5" Type="http://schemas.openxmlformats.org/officeDocument/2006/relationships/image" Target="../media/image13.png"/><Relationship Id="rId6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1/13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6" name="Google Shape;46;p1"/>
          <p:cNvSpPr txBox="1"/>
          <p:nvPr>
            <p:ph idx="1" type="subTitle"/>
          </p:nvPr>
        </p:nvSpPr>
        <p:spPr>
          <a:xfrm>
            <a:off x="487050" y="1308378"/>
            <a:ext cx="8169900" cy="55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200">
                <a:latin typeface="Poppins Medium"/>
                <a:ea typeface="Poppins Medium"/>
                <a:cs typeface="Poppins Medium"/>
                <a:sym typeface="Poppins Medium"/>
              </a:rPr>
              <a:t>Azərbaycan Respublikasının Ailə, Qadın və Uşaq Problemləri üzrə Dövlət Komitəsinin layihəsi əsasında fəaliyyət göstərən Uşaq Səfirlər Məclisi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7" name="Google Shape;47;p1"/>
          <p:cNvSpPr/>
          <p:nvPr/>
        </p:nvSpPr>
        <p:spPr>
          <a:xfrm>
            <a:off x="3536653" y="4296087"/>
            <a:ext cx="58959" cy="15010"/>
          </a:xfrm>
          <a:custGeom>
            <a:rect b="b" l="l" r="r" t="t"/>
            <a:pathLst>
              <a:path extrusionOk="0" h="208" w="817">
                <a:moveTo>
                  <a:pt x="816" y="0"/>
                </a:moveTo>
                <a:lnTo>
                  <a:pt x="816" y="0"/>
                </a:lnTo>
                <a:cubicBezTo>
                  <a:pt x="567" y="12"/>
                  <a:pt x="1" y="207"/>
                  <a:pt x="1" y="207"/>
                </a:cubicBezTo>
                <a:lnTo>
                  <a:pt x="816" y="0"/>
                </a:lnTo>
                <a:close/>
              </a:path>
            </a:pathLst>
          </a:custGeom>
          <a:solidFill>
            <a:srgbClr val="A454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"/>
          <p:cNvSpPr txBox="1"/>
          <p:nvPr>
            <p:ph type="ctrTitle"/>
          </p:nvPr>
        </p:nvSpPr>
        <p:spPr>
          <a:xfrm>
            <a:off x="1085850" y="2122693"/>
            <a:ext cx="7571100" cy="109873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33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Uşaq Hüquqları: Hər uşaq üçün güclü gələcək!</a:t>
            </a:r>
            <a:endParaRPr sz="330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9" name="Google Shape;49;p1"/>
          <p:cNvSpPr txBox="1"/>
          <p:nvPr/>
        </p:nvSpPr>
        <p:spPr>
          <a:xfrm>
            <a:off x="3377875" y="2602625"/>
            <a:ext cx="579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" name="Google Shape;50;p1"/>
          <p:cNvSpPr txBox="1"/>
          <p:nvPr/>
        </p:nvSpPr>
        <p:spPr>
          <a:xfrm>
            <a:off x="4080725" y="4050900"/>
            <a:ext cx="508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2"/>
          <p:cNvSpPr txBox="1"/>
          <p:nvPr/>
        </p:nvSpPr>
        <p:spPr>
          <a:xfrm>
            <a:off x="720000" y="1197525"/>
            <a:ext cx="7704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Hüquqlarımız inkişafımıza necə təsir edir?</a:t>
            </a:r>
            <a:endParaRPr b="0" i="0" sz="3300" u="none" cap="none" strike="noStrike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7" name="Google Shape;57;p2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2/13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58" name="Google Shape;5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55125" y="2680063"/>
            <a:ext cx="1633750" cy="16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3"/>
          <p:cNvSpPr txBox="1"/>
          <p:nvPr>
            <p:ph type="title"/>
          </p:nvPr>
        </p:nvSpPr>
        <p:spPr>
          <a:xfrm>
            <a:off x="1165050" y="770800"/>
            <a:ext cx="6813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Maddə 14;</a:t>
            </a:r>
            <a:endParaRPr b="0" sz="330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Fikir, vicdan və din azadlığı</a:t>
            </a:r>
            <a:endParaRPr b="0" sz="330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5" name="Google Shape;65;p3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3/13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6" name="Google Shape;6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18248" y="2371138"/>
            <a:ext cx="3107489" cy="2033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4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4/13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3" name="Google Shape;73;p4"/>
          <p:cNvSpPr txBox="1"/>
          <p:nvPr>
            <p:ph type="title"/>
          </p:nvPr>
        </p:nvSpPr>
        <p:spPr>
          <a:xfrm>
            <a:off x="1165050" y="770800"/>
            <a:ext cx="6813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Maddə 15;</a:t>
            </a:r>
            <a:endParaRPr b="0" sz="330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Birləşmək azadlığı</a:t>
            </a:r>
            <a:endParaRPr b="0" sz="330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74" name="Google Shape;74;p4"/>
          <p:cNvPicPr preferRelativeResize="0"/>
          <p:nvPr/>
        </p:nvPicPr>
        <p:blipFill rotWithShape="1">
          <a:blip r:embed="rId4">
            <a:alphaModFix/>
          </a:blip>
          <a:srcRect b="19276" l="0" r="0" t="0"/>
          <a:stretch/>
        </p:blipFill>
        <p:spPr>
          <a:xfrm>
            <a:off x="3270825" y="2337388"/>
            <a:ext cx="2602350" cy="210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5/13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81" name="Google Shape;81;p5"/>
          <p:cNvSpPr txBox="1"/>
          <p:nvPr>
            <p:ph type="title"/>
          </p:nvPr>
        </p:nvSpPr>
        <p:spPr>
          <a:xfrm>
            <a:off x="1165050" y="1352250"/>
            <a:ext cx="6813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Sosiallaşmağın əhəmiyyəti</a:t>
            </a:r>
            <a:endParaRPr b="0" sz="330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82" name="Google Shape;8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29776" y="2297140"/>
            <a:ext cx="2684425" cy="213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6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6/13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89" name="Google Shape;89;p6"/>
          <p:cNvSpPr txBox="1"/>
          <p:nvPr>
            <p:ph type="title"/>
          </p:nvPr>
        </p:nvSpPr>
        <p:spPr>
          <a:xfrm>
            <a:off x="1165050" y="770800"/>
            <a:ext cx="6813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Maddə 16;</a:t>
            </a:r>
            <a:endParaRPr b="0" sz="330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Şəxsi toxunulmazlıq hüququ</a:t>
            </a:r>
            <a:endParaRPr b="0" sz="330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90" name="Google Shape;9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4813" y="2358273"/>
            <a:ext cx="2674375" cy="2058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7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7/13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97" name="Google Shape;97;p7"/>
          <p:cNvSpPr txBox="1"/>
          <p:nvPr>
            <p:ph type="title"/>
          </p:nvPr>
        </p:nvSpPr>
        <p:spPr>
          <a:xfrm>
            <a:off x="1165050" y="770800"/>
            <a:ext cx="6813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Maddə 17;</a:t>
            </a:r>
            <a:endParaRPr b="0" sz="330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Məlumat azadlığı</a:t>
            </a:r>
            <a:endParaRPr b="0" sz="330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98" name="Google Shape;9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11750" y="2238375"/>
            <a:ext cx="2120500" cy="212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8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8</a:t>
            </a: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/13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5" name="Google Shape;105;p8"/>
          <p:cNvSpPr txBox="1"/>
          <p:nvPr>
            <p:ph type="title"/>
          </p:nvPr>
        </p:nvSpPr>
        <p:spPr>
          <a:xfrm>
            <a:off x="571500" y="632100"/>
            <a:ext cx="80253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Maddə 28 və 29;</a:t>
            </a:r>
            <a:endParaRPr b="0" sz="330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Təhsil hüququ və </a:t>
            </a:r>
            <a:endParaRPr b="0" sz="330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Təhsilin məqsədləri</a:t>
            </a:r>
            <a:endParaRPr b="0" sz="330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06" name="Google Shape;10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90325" y="2578525"/>
            <a:ext cx="1987651" cy="1987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9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9</a:t>
            </a: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/13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3" name="Google Shape;113;p9"/>
          <p:cNvSpPr txBox="1"/>
          <p:nvPr>
            <p:ph type="title"/>
          </p:nvPr>
        </p:nvSpPr>
        <p:spPr>
          <a:xfrm>
            <a:off x="571500" y="632100"/>
            <a:ext cx="80253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Maddə 30;</a:t>
            </a:r>
            <a:endParaRPr b="0" sz="330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Milli mənsubiyyət hüququ</a:t>
            </a:r>
            <a:endParaRPr b="0" sz="330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14" name="Google Shape;11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26077" y="2272487"/>
            <a:ext cx="2091825" cy="209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0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</a:t>
            </a: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0</a:t>
            </a: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/13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21" name="Google Shape;121;p10"/>
          <p:cNvSpPr txBox="1"/>
          <p:nvPr>
            <p:ph type="title"/>
          </p:nvPr>
        </p:nvSpPr>
        <p:spPr>
          <a:xfrm>
            <a:off x="571500" y="632100"/>
            <a:ext cx="80253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Maddə 31;</a:t>
            </a:r>
            <a:endParaRPr b="0" sz="330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33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İstirahət hüququ</a:t>
            </a:r>
            <a:endParaRPr b="0" sz="330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22" name="Google Shape;122;p10"/>
          <p:cNvPicPr preferRelativeResize="0"/>
          <p:nvPr/>
        </p:nvPicPr>
        <p:blipFill rotWithShape="1">
          <a:blip r:embed="rId4">
            <a:alphaModFix/>
          </a:blip>
          <a:srcRect b="50819" l="49589" r="0" t="8298"/>
          <a:stretch/>
        </p:blipFill>
        <p:spPr>
          <a:xfrm>
            <a:off x="3124513" y="2204350"/>
            <a:ext cx="2919275" cy="236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"/>
          <p:cNvSpPr txBox="1"/>
          <p:nvPr>
            <p:ph type="title"/>
          </p:nvPr>
        </p:nvSpPr>
        <p:spPr>
          <a:xfrm>
            <a:off x="720000" y="368825"/>
            <a:ext cx="77040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28" name="Google Shape;12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1"/>
          <p:cNvSpPr txBox="1"/>
          <p:nvPr/>
        </p:nvSpPr>
        <p:spPr>
          <a:xfrm>
            <a:off x="720000" y="898943"/>
            <a:ext cx="7704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Asudə vaxtın səmərəli istifadəsi</a:t>
            </a:r>
            <a:endParaRPr b="0" i="0" sz="3200" u="none" cap="none" strike="noStrike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30" name="Google Shape;130;p11"/>
          <p:cNvSpPr txBox="1"/>
          <p:nvPr/>
        </p:nvSpPr>
        <p:spPr>
          <a:xfrm>
            <a:off x="2163649" y="2309175"/>
            <a:ext cx="21486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Könüllü fəaliyyət</a:t>
            </a:r>
            <a:endParaRPr b="0" i="0" sz="12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31" name="Google Shape;131;p11"/>
          <p:cNvSpPr txBox="1"/>
          <p:nvPr/>
        </p:nvSpPr>
        <p:spPr>
          <a:xfrm>
            <a:off x="2163656" y="3235184"/>
            <a:ext cx="167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Kitab oxumaq</a:t>
            </a:r>
            <a:endParaRPr b="0" i="0" sz="12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32" name="Google Shape;132;p11"/>
          <p:cNvSpPr txBox="1"/>
          <p:nvPr/>
        </p:nvSpPr>
        <p:spPr>
          <a:xfrm>
            <a:off x="6137974" y="1898994"/>
            <a:ext cx="1877100" cy="4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11"/>
          <p:cNvSpPr txBox="1"/>
          <p:nvPr/>
        </p:nvSpPr>
        <p:spPr>
          <a:xfrm>
            <a:off x="5706555" y="2253284"/>
            <a:ext cx="219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Dil öyrənmək</a:t>
            </a:r>
            <a:endParaRPr b="0" i="0" sz="12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34" name="Google Shape;134;p11"/>
          <p:cNvSpPr txBox="1"/>
          <p:nvPr/>
        </p:nvSpPr>
        <p:spPr>
          <a:xfrm>
            <a:off x="5706554" y="3299820"/>
            <a:ext cx="219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İdman etmək</a:t>
            </a:r>
            <a:endParaRPr b="0" i="0" sz="12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35" name="Google Shape;135;p11"/>
          <p:cNvSpPr/>
          <p:nvPr/>
        </p:nvSpPr>
        <p:spPr>
          <a:xfrm>
            <a:off x="1128931" y="2089115"/>
            <a:ext cx="827612" cy="735106"/>
          </a:xfrm>
          <a:custGeom>
            <a:rect b="b" l="l" r="r" t="t"/>
            <a:pathLst>
              <a:path extrusionOk="0" h="17256" w="22517">
                <a:moveTo>
                  <a:pt x="12675" y="1"/>
                </a:moveTo>
                <a:cubicBezTo>
                  <a:pt x="9050" y="1"/>
                  <a:pt x="6823" y="1438"/>
                  <a:pt x="6823" y="1438"/>
                </a:cubicBezTo>
                <a:cubicBezTo>
                  <a:pt x="2971" y="3081"/>
                  <a:pt x="1" y="11504"/>
                  <a:pt x="6149" y="15280"/>
                </a:cubicBezTo>
                <a:cubicBezTo>
                  <a:pt x="8413" y="16673"/>
                  <a:pt x="10624" y="17255"/>
                  <a:pt x="12651" y="17255"/>
                </a:cubicBezTo>
                <a:cubicBezTo>
                  <a:pt x="18300" y="17255"/>
                  <a:pt x="22517" y="12735"/>
                  <a:pt x="22461" y="8675"/>
                </a:cubicBezTo>
                <a:cubicBezTo>
                  <a:pt x="22406" y="4724"/>
                  <a:pt x="18935" y="644"/>
                  <a:pt x="14332" y="100"/>
                </a:cubicBezTo>
                <a:cubicBezTo>
                  <a:pt x="13752" y="31"/>
                  <a:pt x="13199" y="1"/>
                  <a:pt x="12675" y="1"/>
                </a:cubicBezTo>
                <a:close/>
              </a:path>
            </a:pathLst>
          </a:custGeom>
          <a:solidFill>
            <a:srgbClr val="EBC7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EBC7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" name="Google Shape;136;p11"/>
          <p:cNvGrpSpPr/>
          <p:nvPr/>
        </p:nvGrpSpPr>
        <p:grpSpPr>
          <a:xfrm>
            <a:off x="1128931" y="3052286"/>
            <a:ext cx="827635" cy="735094"/>
            <a:chOff x="1045598" y="1053156"/>
            <a:chExt cx="926181" cy="849427"/>
          </a:xfrm>
        </p:grpSpPr>
        <p:sp>
          <p:nvSpPr>
            <p:cNvPr id="137" name="Google Shape;137;p11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1"/>
            <p:cNvSpPr/>
            <p:nvPr/>
          </p:nvSpPr>
          <p:spPr>
            <a:xfrm>
              <a:off x="1147338" y="1068713"/>
              <a:ext cx="824400" cy="8244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9" name="Google Shape;139;p11"/>
          <p:cNvGrpSpPr/>
          <p:nvPr/>
        </p:nvGrpSpPr>
        <p:grpSpPr>
          <a:xfrm>
            <a:off x="4674537" y="2089050"/>
            <a:ext cx="827635" cy="735094"/>
            <a:chOff x="1045598" y="1053156"/>
            <a:chExt cx="926181" cy="849427"/>
          </a:xfrm>
        </p:grpSpPr>
        <p:sp>
          <p:nvSpPr>
            <p:cNvPr id="140" name="Google Shape;140;p11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F0D2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1"/>
            <p:cNvSpPr/>
            <p:nvPr/>
          </p:nvSpPr>
          <p:spPr>
            <a:xfrm>
              <a:off x="1147338" y="1068713"/>
              <a:ext cx="824400" cy="824400"/>
            </a:xfrm>
            <a:prstGeom prst="ellipse">
              <a:avLst/>
            </a:prstGeom>
            <a:solidFill>
              <a:srgbClr val="F0D2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2" name="Google Shape;142;p11"/>
          <p:cNvGrpSpPr/>
          <p:nvPr/>
        </p:nvGrpSpPr>
        <p:grpSpPr>
          <a:xfrm>
            <a:off x="4674537" y="3111053"/>
            <a:ext cx="827635" cy="735094"/>
            <a:chOff x="1045598" y="1053156"/>
            <a:chExt cx="926181" cy="849427"/>
          </a:xfrm>
        </p:grpSpPr>
        <p:sp>
          <p:nvSpPr>
            <p:cNvPr id="143" name="Google Shape;143;p11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1"/>
            <p:cNvSpPr/>
            <p:nvPr/>
          </p:nvSpPr>
          <p:spPr>
            <a:xfrm>
              <a:off x="1147338" y="1068713"/>
              <a:ext cx="824400" cy="8244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5" name="Google Shape;145;p11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</a:t>
            </a: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1</a:t>
            </a: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/13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46" name="Google Shape;14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68025" y="2240000"/>
            <a:ext cx="433350" cy="4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225" y="3226575"/>
            <a:ext cx="433350" cy="4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79899" y="2212452"/>
            <a:ext cx="488425" cy="48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07437" y="3261924"/>
            <a:ext cx="433350" cy="43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"/>
          <p:cNvSpPr txBox="1"/>
          <p:nvPr>
            <p:ph type="title"/>
          </p:nvPr>
        </p:nvSpPr>
        <p:spPr>
          <a:xfrm>
            <a:off x="720000" y="368825"/>
            <a:ext cx="77040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55" name="Google Shape;15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2"/>
          <p:cNvCxnSpPr>
            <a:stCxn id="157" idx="6"/>
            <a:endCxn id="158" idx="2"/>
          </p:cNvCxnSpPr>
          <p:nvPr/>
        </p:nvCxnSpPr>
        <p:spPr>
          <a:xfrm flipH="1" rot="10800000">
            <a:off x="2502738" y="2943937"/>
            <a:ext cx="1685700" cy="3300"/>
          </a:xfrm>
          <a:prstGeom prst="curvedConnector3">
            <a:avLst>
              <a:gd fmla="val 50003" name="adj1"/>
            </a:avLst>
          </a:prstGeom>
          <a:noFill/>
          <a:ln cap="flat" cmpd="sng" w="19050">
            <a:solidFill>
              <a:srgbClr val="B35C7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9" name="Google Shape;159;p12"/>
          <p:cNvCxnSpPr>
            <a:stCxn id="158" idx="6"/>
            <a:endCxn id="160" idx="2"/>
          </p:cNvCxnSpPr>
          <p:nvPr/>
        </p:nvCxnSpPr>
        <p:spPr>
          <a:xfrm>
            <a:off x="4934042" y="2943850"/>
            <a:ext cx="1488300" cy="0"/>
          </a:xfrm>
          <a:prstGeom prst="straightConnector1">
            <a:avLst/>
          </a:prstGeom>
          <a:noFill/>
          <a:ln cap="flat" cmpd="sng" w="19050">
            <a:solidFill>
              <a:srgbClr val="B35C7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61" name="Google Shape;161;p12"/>
          <p:cNvGrpSpPr/>
          <p:nvPr/>
        </p:nvGrpSpPr>
        <p:grpSpPr>
          <a:xfrm>
            <a:off x="4061465" y="2516056"/>
            <a:ext cx="926181" cy="849427"/>
            <a:chOff x="1045598" y="1053156"/>
            <a:chExt cx="926181" cy="849427"/>
          </a:xfrm>
        </p:grpSpPr>
        <p:sp>
          <p:nvSpPr>
            <p:cNvPr id="162" name="Google Shape;162;p12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2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3" name="Google Shape;163;p12"/>
          <p:cNvGrpSpPr/>
          <p:nvPr/>
        </p:nvGrpSpPr>
        <p:grpSpPr>
          <a:xfrm>
            <a:off x="6295261" y="2516056"/>
            <a:ext cx="926181" cy="849427"/>
            <a:chOff x="1045598" y="1053156"/>
            <a:chExt cx="926181" cy="849427"/>
          </a:xfrm>
        </p:grpSpPr>
        <p:sp>
          <p:nvSpPr>
            <p:cNvPr id="164" name="Google Shape;164;p12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2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5" name="Google Shape;165;p12"/>
          <p:cNvGrpSpPr/>
          <p:nvPr/>
        </p:nvGrpSpPr>
        <p:grpSpPr>
          <a:xfrm>
            <a:off x="1630161" y="2519443"/>
            <a:ext cx="926181" cy="849427"/>
            <a:chOff x="1045598" y="1053156"/>
            <a:chExt cx="926181" cy="849427"/>
          </a:xfrm>
        </p:grpSpPr>
        <p:sp>
          <p:nvSpPr>
            <p:cNvPr id="166" name="Google Shape;166;p12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2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7" name="Google Shape;167;p12"/>
          <p:cNvSpPr txBox="1"/>
          <p:nvPr/>
        </p:nvSpPr>
        <p:spPr>
          <a:xfrm>
            <a:off x="1279321" y="807230"/>
            <a:ext cx="6639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b="0" i="0" lang="en" sz="3300" u="none" cap="none" strike="noStrike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«Uşağın inkişaf hüququ» </a:t>
            </a:r>
            <a:r>
              <a:rPr b="0" i="0" lang="en" sz="3300" u="none" cap="none" strike="noStrike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dedikdə nə nəzərdə tutulur?</a:t>
            </a:r>
            <a:endParaRPr b="0" i="0" sz="3300" u="none" cap="none" strike="noStrike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8" name="Google Shape;168;p12"/>
          <p:cNvSpPr txBox="1"/>
          <p:nvPr/>
        </p:nvSpPr>
        <p:spPr>
          <a:xfrm>
            <a:off x="3438125" y="3365475"/>
            <a:ext cx="2322300" cy="58474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3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Uşaqların şəxsi  toxunulmazlığı hüququ</a:t>
            </a:r>
            <a:endParaRPr b="0" i="0" sz="13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9" name="Google Shape;169;p12"/>
          <p:cNvSpPr txBox="1"/>
          <p:nvPr/>
        </p:nvSpPr>
        <p:spPr>
          <a:xfrm>
            <a:off x="840025" y="3365475"/>
            <a:ext cx="25764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3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Milli azlıqlara mənsub uşaqların mədəniyyətə, dilə və dinə dair hüquqları</a:t>
            </a:r>
            <a:endParaRPr b="0" i="0" sz="13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0" name="Google Shape;170;p12"/>
          <p:cNvSpPr txBox="1"/>
          <p:nvPr/>
        </p:nvSpPr>
        <p:spPr>
          <a:xfrm>
            <a:off x="5912251" y="3365475"/>
            <a:ext cx="20070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3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Uşaqların idman və inkişaf üçün lazımi həyat səviyyəsi hüququ</a:t>
            </a:r>
            <a:endParaRPr b="0" i="0" sz="13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1" name="Google Shape;171;p12"/>
          <p:cNvSpPr txBox="1"/>
          <p:nvPr/>
        </p:nvSpPr>
        <p:spPr>
          <a:xfrm>
            <a:off x="451900" y="4371150"/>
            <a:ext cx="576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2" name="Google Shape;172;p12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12</a:t>
            </a: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/13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73" name="Google Shape;173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90411" y="2699939"/>
            <a:ext cx="488425" cy="48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31275" y="2677600"/>
            <a:ext cx="536000" cy="5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70775" y="2696557"/>
            <a:ext cx="488425" cy="48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3"/>
          <p:cNvSpPr txBox="1"/>
          <p:nvPr>
            <p:ph type="title"/>
          </p:nvPr>
        </p:nvSpPr>
        <p:spPr>
          <a:xfrm>
            <a:off x="720000" y="2335350"/>
            <a:ext cx="77040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49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Müzakirə</a:t>
            </a:r>
            <a:endParaRPr b="0" sz="490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82" name="Google Shape;182;p13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13/13</a:t>
            </a:r>
            <a:endParaRPr b="0" i="0" sz="14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 Bullying Infographics by Slidesgo">
  <a:themeElements>
    <a:clrScheme name="Simple Light">
      <a:dk1>
        <a:srgbClr val="000000"/>
      </a:dk1>
      <a:lt1>
        <a:srgbClr val="FFFFFF"/>
      </a:lt1>
      <a:dk2>
        <a:srgbClr val="3B3155"/>
      </a:dk2>
      <a:lt2>
        <a:srgbClr val="EB9DA3"/>
      </a:lt2>
      <a:accent1>
        <a:srgbClr val="B35C71"/>
      </a:accent1>
      <a:accent2>
        <a:srgbClr val="D98A90"/>
      </a:accent2>
      <a:accent3>
        <a:srgbClr val="8F92A1"/>
      </a:accent3>
      <a:accent4>
        <a:srgbClr val="E2AA6C"/>
      </a:accent4>
      <a:accent5>
        <a:srgbClr val="FFFFFF"/>
      </a:accent5>
      <a:accent6>
        <a:srgbClr val="FFFFFF"/>
      </a:accent6>
      <a:hlink>
        <a:srgbClr val="3B315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</dc:creator>
</cp:coreProperties>
</file>