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Arimo" panose="020B0604020202020204" charset="0"/>
      <p:regular r:id="rId15"/>
    </p:embeddedFont>
    <p:embeddedFont>
      <p:font typeface="Arimo Bold" panose="020B0604020202020204" charset="0"/>
      <p:regular r:id="rId16"/>
    </p:embeddedFont>
    <p:embeddedFont>
      <p:font typeface="Carlito Bold" panose="020B0604020202020204" charset="0"/>
      <p:regular r:id="rId17"/>
    </p:embeddedFont>
    <p:embeddedFont>
      <p:font typeface="DejaVu Serif Bold" panose="020B0604020202020204" charset="0"/>
      <p:regular r:id="rId18"/>
    </p:embeddedFont>
    <p:embeddedFont>
      <p:font typeface="Lato" panose="020F0502020204030203" pitchFamily="34" charset="0"/>
      <p:regular r:id="rId19"/>
    </p:embeddedFont>
    <p:embeddedFont>
      <p:font typeface="Lato Bold" panose="020B0604020202020204" charset="0"/>
      <p:regular r:id="rId20"/>
    </p:embeddedFont>
    <p:embeddedFont>
      <p:font typeface="Lato Italics"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04.04.2025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image" Target="../media/image5.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7.svg"/></Relationships>
</file>

<file path=ppt/slides/_rels/slide5.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5.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7.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5.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slides/_rels/slide8.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5.png"/><Relationship Id="rId3" Type="http://schemas.openxmlformats.org/officeDocument/2006/relationships/image" Target="../media/image42.png"/><Relationship Id="rId7" Type="http://schemas.openxmlformats.org/officeDocument/2006/relationships/image" Target="../media/image36.png"/><Relationship Id="rId12" Type="http://schemas.openxmlformats.org/officeDocument/2006/relationships/image" Target="../media/image47.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5.svg"/><Relationship Id="rId11" Type="http://schemas.openxmlformats.org/officeDocument/2006/relationships/image" Target="../media/image46.png"/><Relationship Id="rId5" Type="http://schemas.openxmlformats.org/officeDocument/2006/relationships/image" Target="../media/image44.png"/><Relationship Id="rId10" Type="http://schemas.openxmlformats.org/officeDocument/2006/relationships/image" Target="../media/image41.svg"/><Relationship Id="rId4" Type="http://schemas.openxmlformats.org/officeDocument/2006/relationships/image" Target="../media/image43.svg"/><Relationship Id="rId9"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9.svg"/></Relationships>
</file>

<file path=ppt/slides/_rels/slide10.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5.png"/><Relationship Id="rId3" Type="http://schemas.openxmlformats.org/officeDocument/2006/relationships/image" Target="../media/image18.png"/><Relationship Id="rId7" Type="http://schemas.openxmlformats.org/officeDocument/2006/relationships/image" Target="../media/image52.png"/><Relationship Id="rId12" Type="http://schemas.openxmlformats.org/officeDocument/2006/relationships/image" Target="../media/image57.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1.sv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svg"/><Relationship Id="rId4" Type="http://schemas.openxmlformats.org/officeDocument/2006/relationships/image" Target="../media/image19.svg"/><Relationship Id="rId9" Type="http://schemas.openxmlformats.org/officeDocument/2006/relationships/image" Target="../media/image54.png"/></Relationships>
</file>

<file path=ppt/slides/_rels/slide1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59.svg"/></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2" name="AutoShape 2"/>
          <p:cNvSpPr/>
          <p:nvPr/>
        </p:nvSpPr>
        <p:spPr>
          <a:xfrm rot="10408066">
            <a:off x="-2226672" y="7954075"/>
            <a:ext cx="6168143" cy="0"/>
          </a:xfrm>
          <a:prstGeom prst="line">
            <a:avLst/>
          </a:prstGeom>
          <a:ln w="19050" cap="rnd">
            <a:solidFill>
              <a:srgbClr val="45818E"/>
            </a:solidFill>
            <a:prstDash val="solid"/>
            <a:headEnd type="none" w="sm" len="sm"/>
            <a:tailEnd type="oval" w="lg" len="lg"/>
          </a:ln>
        </p:spPr>
      </p:sp>
      <p:sp>
        <p:nvSpPr>
          <p:cNvPr id="3" name="AutoShape 3"/>
          <p:cNvSpPr/>
          <p:nvPr/>
        </p:nvSpPr>
        <p:spPr>
          <a:xfrm rot="10455334">
            <a:off x="-2691680" y="9207625"/>
            <a:ext cx="6722860" cy="0"/>
          </a:xfrm>
          <a:prstGeom prst="line">
            <a:avLst/>
          </a:prstGeom>
          <a:ln w="19050" cap="rnd">
            <a:solidFill>
              <a:srgbClr val="45818E"/>
            </a:solidFill>
            <a:prstDash val="solid"/>
            <a:headEnd type="none" w="sm" len="sm"/>
            <a:tailEnd type="oval" w="lg" len="lg"/>
          </a:ln>
        </p:spPr>
      </p:sp>
      <p:sp>
        <p:nvSpPr>
          <p:cNvPr id="4" name="AutoShape 4"/>
          <p:cNvSpPr/>
          <p:nvPr/>
        </p:nvSpPr>
        <p:spPr>
          <a:xfrm rot="10296915">
            <a:off x="-1523010" y="9508675"/>
            <a:ext cx="15999920" cy="0"/>
          </a:xfrm>
          <a:prstGeom prst="line">
            <a:avLst/>
          </a:prstGeom>
          <a:ln w="19050" cap="rnd">
            <a:solidFill>
              <a:srgbClr val="45818E"/>
            </a:solidFill>
            <a:prstDash val="solid"/>
            <a:headEnd type="none" w="sm" len="sm"/>
            <a:tailEnd type="oval" w="lg" len="lg"/>
          </a:ln>
        </p:spPr>
      </p:sp>
      <p:sp>
        <p:nvSpPr>
          <p:cNvPr id="5" name="AutoShape 5"/>
          <p:cNvSpPr/>
          <p:nvPr/>
        </p:nvSpPr>
        <p:spPr>
          <a:xfrm rot="9190315">
            <a:off x="5454458" y="10519325"/>
            <a:ext cx="8037184" cy="0"/>
          </a:xfrm>
          <a:prstGeom prst="line">
            <a:avLst/>
          </a:prstGeom>
          <a:ln w="19050" cap="rnd">
            <a:solidFill>
              <a:srgbClr val="45818E"/>
            </a:solidFill>
            <a:prstDash val="solid"/>
            <a:headEnd type="none" w="sm" len="sm"/>
            <a:tailEnd type="oval" w="lg" len="lg"/>
          </a:ln>
        </p:spPr>
      </p:sp>
      <p:sp>
        <p:nvSpPr>
          <p:cNvPr id="6" name="AutoShape 6"/>
          <p:cNvSpPr/>
          <p:nvPr/>
        </p:nvSpPr>
        <p:spPr>
          <a:xfrm rot="904845">
            <a:off x="15754942" y="6600275"/>
            <a:ext cx="5360516" cy="0"/>
          </a:xfrm>
          <a:prstGeom prst="line">
            <a:avLst/>
          </a:prstGeom>
          <a:ln w="19050" cap="rnd">
            <a:solidFill>
              <a:srgbClr val="45818E"/>
            </a:solidFill>
            <a:prstDash val="solid"/>
            <a:headEnd type="none" w="sm" len="sm"/>
            <a:tailEnd type="oval" w="lg" len="lg"/>
          </a:ln>
        </p:spPr>
      </p:sp>
      <p:sp>
        <p:nvSpPr>
          <p:cNvPr id="7" name="AutoShape 7"/>
          <p:cNvSpPr/>
          <p:nvPr/>
        </p:nvSpPr>
        <p:spPr>
          <a:xfrm rot="4231306">
            <a:off x="16059243" y="7402375"/>
            <a:ext cx="2271714" cy="0"/>
          </a:xfrm>
          <a:prstGeom prst="line">
            <a:avLst/>
          </a:prstGeom>
          <a:ln w="19050" cap="rnd">
            <a:solidFill>
              <a:srgbClr val="45818E"/>
            </a:solidFill>
            <a:prstDash val="solid"/>
            <a:headEnd type="none" w="sm" len="sm"/>
            <a:tailEnd type="oval" w="lg" len="lg"/>
          </a:ln>
        </p:spPr>
      </p:sp>
      <p:sp>
        <p:nvSpPr>
          <p:cNvPr id="8" name="AutoShape 8"/>
          <p:cNvSpPr/>
          <p:nvPr/>
        </p:nvSpPr>
        <p:spPr>
          <a:xfrm rot="1176570">
            <a:off x="16429072" y="6278875"/>
            <a:ext cx="4461457" cy="0"/>
          </a:xfrm>
          <a:prstGeom prst="line">
            <a:avLst/>
          </a:prstGeom>
          <a:ln w="19050" cap="rnd">
            <a:solidFill>
              <a:srgbClr val="45818E"/>
            </a:solidFill>
            <a:prstDash val="solid"/>
            <a:headEnd type="none" w="sm" len="sm"/>
            <a:tailEnd type="oval" w="lg" len="lg"/>
          </a:ln>
        </p:spPr>
      </p:sp>
      <p:sp>
        <p:nvSpPr>
          <p:cNvPr id="9" name="Freeform 9"/>
          <p:cNvSpPr/>
          <p:nvPr/>
        </p:nvSpPr>
        <p:spPr>
          <a:xfrm>
            <a:off x="168556" y="4481746"/>
            <a:ext cx="17674890" cy="5436208"/>
          </a:xfrm>
          <a:custGeom>
            <a:avLst/>
            <a:gdLst/>
            <a:ahLst/>
            <a:cxnLst/>
            <a:rect l="l" t="t" r="r" b="b"/>
            <a:pathLst>
              <a:path w="17674890" h="5436208">
                <a:moveTo>
                  <a:pt x="0" y="0"/>
                </a:moveTo>
                <a:lnTo>
                  <a:pt x="17674890" y="0"/>
                </a:lnTo>
                <a:lnTo>
                  <a:pt x="17674890" y="5436208"/>
                </a:lnTo>
                <a:lnTo>
                  <a:pt x="0" y="54362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AutoShape 10"/>
          <p:cNvSpPr/>
          <p:nvPr/>
        </p:nvSpPr>
        <p:spPr>
          <a:xfrm flipH="1">
            <a:off x="7171276" y="-1748808"/>
            <a:ext cx="3669450" cy="4360050"/>
          </a:xfrm>
          <a:prstGeom prst="line">
            <a:avLst/>
          </a:prstGeom>
          <a:ln w="19050" cap="rnd">
            <a:solidFill>
              <a:srgbClr val="45818E"/>
            </a:solidFill>
            <a:prstDash val="solid"/>
            <a:headEnd type="none" w="sm" len="sm"/>
            <a:tailEnd type="oval" w="lg" len="lg"/>
          </a:ln>
        </p:spPr>
      </p:sp>
      <p:sp>
        <p:nvSpPr>
          <p:cNvPr id="11" name="Freeform 11"/>
          <p:cNvSpPr/>
          <p:nvPr/>
        </p:nvSpPr>
        <p:spPr>
          <a:xfrm>
            <a:off x="1426456" y="1512546"/>
            <a:ext cx="5591186" cy="7221716"/>
          </a:xfrm>
          <a:custGeom>
            <a:avLst/>
            <a:gdLst/>
            <a:ahLst/>
            <a:cxnLst/>
            <a:rect l="l" t="t" r="r" b="b"/>
            <a:pathLst>
              <a:path w="5591186" h="7221716">
                <a:moveTo>
                  <a:pt x="0" y="0"/>
                </a:moveTo>
                <a:lnTo>
                  <a:pt x="5591186" y="0"/>
                </a:lnTo>
                <a:lnTo>
                  <a:pt x="5591186" y="7221716"/>
                </a:lnTo>
                <a:lnTo>
                  <a:pt x="0" y="72217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Freeform 12"/>
          <p:cNvSpPr/>
          <p:nvPr/>
        </p:nvSpPr>
        <p:spPr>
          <a:xfrm>
            <a:off x="14660515" y="606920"/>
            <a:ext cx="2264423" cy="1200830"/>
          </a:xfrm>
          <a:custGeom>
            <a:avLst/>
            <a:gdLst/>
            <a:ahLst/>
            <a:cxnLst/>
            <a:rect l="l" t="t" r="r" b="b"/>
            <a:pathLst>
              <a:path w="2264423" h="1200830">
                <a:moveTo>
                  <a:pt x="0" y="0"/>
                </a:moveTo>
                <a:lnTo>
                  <a:pt x="2264423" y="0"/>
                </a:lnTo>
                <a:lnTo>
                  <a:pt x="2264423" y="1200830"/>
                </a:lnTo>
                <a:lnTo>
                  <a:pt x="0" y="1200830"/>
                </a:lnTo>
                <a:lnTo>
                  <a:pt x="0" y="0"/>
                </a:lnTo>
                <a:close/>
              </a:path>
            </a:pathLst>
          </a:custGeom>
          <a:blipFill>
            <a:blip r:embed="rId7"/>
            <a:stretch>
              <a:fillRect/>
            </a:stretch>
          </a:blipFill>
        </p:spPr>
      </p:sp>
      <p:sp>
        <p:nvSpPr>
          <p:cNvPr id="13" name="TextBox 13"/>
          <p:cNvSpPr txBox="1"/>
          <p:nvPr/>
        </p:nvSpPr>
        <p:spPr>
          <a:xfrm>
            <a:off x="8221300" y="3618454"/>
            <a:ext cx="8337150" cy="2962275"/>
          </a:xfrm>
          <a:prstGeom prst="rect">
            <a:avLst/>
          </a:prstGeom>
        </p:spPr>
        <p:txBody>
          <a:bodyPr lIns="0" tIns="0" rIns="0" bIns="0" rtlCol="0" anchor="t">
            <a:spAutoFit/>
          </a:bodyPr>
          <a:lstStyle/>
          <a:p>
            <a:pPr algn="l">
              <a:lnSpc>
                <a:spcPts val="11519"/>
              </a:lnSpc>
            </a:pPr>
            <a:r>
              <a:rPr lang="en-US" sz="9600" b="1">
                <a:solidFill>
                  <a:srgbClr val="0C343D"/>
                </a:solidFill>
                <a:latin typeface="Arimo Bold"/>
                <a:ea typeface="Arimo Bold"/>
                <a:cs typeface="Arimo Bold"/>
                <a:sym typeface="Arimo Bold"/>
              </a:rPr>
              <a:t>Süni intellekt günümüzdə</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2" name="Freeform 2"/>
          <p:cNvSpPr/>
          <p:nvPr/>
        </p:nvSpPr>
        <p:spPr>
          <a:xfrm>
            <a:off x="8094028" y="85146"/>
            <a:ext cx="9935784" cy="855128"/>
          </a:xfrm>
          <a:custGeom>
            <a:avLst/>
            <a:gdLst/>
            <a:ahLst/>
            <a:cxnLst/>
            <a:rect l="l" t="t" r="r" b="b"/>
            <a:pathLst>
              <a:path w="9935784" h="855128">
                <a:moveTo>
                  <a:pt x="0" y="0"/>
                </a:moveTo>
                <a:lnTo>
                  <a:pt x="9935784" y="0"/>
                </a:lnTo>
                <a:lnTo>
                  <a:pt x="9935784" y="855128"/>
                </a:lnTo>
                <a:lnTo>
                  <a:pt x="0" y="8551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AutoShape 3"/>
          <p:cNvSpPr/>
          <p:nvPr/>
        </p:nvSpPr>
        <p:spPr>
          <a:xfrm rot="411024">
            <a:off x="9904206" y="1079253"/>
            <a:ext cx="9479575" cy="0"/>
          </a:xfrm>
          <a:prstGeom prst="line">
            <a:avLst/>
          </a:prstGeom>
          <a:ln w="19050" cap="rnd">
            <a:solidFill>
              <a:srgbClr val="45818E"/>
            </a:solidFill>
            <a:prstDash val="solid"/>
            <a:headEnd type="none" w="sm" len="sm"/>
            <a:tailEnd type="oval" w="lg" len="lg"/>
          </a:ln>
        </p:spPr>
      </p:sp>
      <p:sp>
        <p:nvSpPr>
          <p:cNvPr id="4" name="AutoShape 4"/>
          <p:cNvSpPr/>
          <p:nvPr/>
        </p:nvSpPr>
        <p:spPr>
          <a:xfrm rot="513294">
            <a:off x="11241799" y="887453"/>
            <a:ext cx="8411691" cy="0"/>
          </a:xfrm>
          <a:prstGeom prst="line">
            <a:avLst/>
          </a:prstGeom>
          <a:ln w="19050" cap="rnd">
            <a:solidFill>
              <a:srgbClr val="45818E"/>
            </a:solidFill>
            <a:prstDash val="solid"/>
            <a:headEnd type="none" w="sm" len="sm"/>
            <a:tailEnd type="oval" w="lg" len="lg"/>
          </a:ln>
        </p:spPr>
      </p:sp>
      <p:sp>
        <p:nvSpPr>
          <p:cNvPr id="5" name="AutoShape 5"/>
          <p:cNvSpPr/>
          <p:nvPr/>
        </p:nvSpPr>
        <p:spPr>
          <a:xfrm rot="93638">
            <a:off x="-1004573" y="9486075"/>
            <a:ext cx="17106646" cy="0"/>
          </a:xfrm>
          <a:prstGeom prst="line">
            <a:avLst/>
          </a:prstGeom>
          <a:ln w="19050" cap="rnd">
            <a:solidFill>
              <a:srgbClr val="45818E"/>
            </a:solidFill>
            <a:prstDash val="solid"/>
            <a:headEnd type="none" w="sm" len="sm"/>
            <a:tailEnd type="oval" w="lg" len="lg"/>
          </a:ln>
        </p:spPr>
      </p:sp>
      <p:sp>
        <p:nvSpPr>
          <p:cNvPr id="6" name="AutoShape 6"/>
          <p:cNvSpPr/>
          <p:nvPr/>
        </p:nvSpPr>
        <p:spPr>
          <a:xfrm rot="192812">
            <a:off x="-828223" y="9465825"/>
            <a:ext cx="13320246" cy="0"/>
          </a:xfrm>
          <a:prstGeom prst="line">
            <a:avLst/>
          </a:prstGeom>
          <a:ln w="19050" cap="rnd">
            <a:solidFill>
              <a:srgbClr val="45818E"/>
            </a:solidFill>
            <a:prstDash val="solid"/>
            <a:headEnd type="none" w="sm" len="sm"/>
            <a:tailEnd type="oval" w="lg" len="lg"/>
          </a:ln>
        </p:spPr>
      </p:sp>
      <p:grpSp>
        <p:nvGrpSpPr>
          <p:cNvPr id="7" name="Group 7"/>
          <p:cNvGrpSpPr/>
          <p:nvPr/>
        </p:nvGrpSpPr>
        <p:grpSpPr>
          <a:xfrm>
            <a:off x="12291550" y="3369026"/>
            <a:ext cx="1432800" cy="1432800"/>
            <a:chOff x="0" y="0"/>
            <a:chExt cx="1910400" cy="1910400"/>
          </a:xfrm>
        </p:grpSpPr>
        <p:sp>
          <p:nvSpPr>
            <p:cNvPr id="8" name="Freeform 8"/>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grpSp>
        <p:nvGrpSpPr>
          <p:cNvPr id="9" name="Group 9"/>
          <p:cNvGrpSpPr/>
          <p:nvPr/>
        </p:nvGrpSpPr>
        <p:grpSpPr>
          <a:xfrm>
            <a:off x="7273650" y="3369026"/>
            <a:ext cx="1432800" cy="1432800"/>
            <a:chOff x="0" y="0"/>
            <a:chExt cx="1910400" cy="1910400"/>
          </a:xfrm>
        </p:grpSpPr>
        <p:sp>
          <p:nvSpPr>
            <p:cNvPr id="10" name="Freeform 10"/>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sp>
        <p:nvSpPr>
          <p:cNvPr id="11" name="Freeform 11"/>
          <p:cNvSpPr/>
          <p:nvPr/>
        </p:nvSpPr>
        <p:spPr>
          <a:xfrm>
            <a:off x="12507600" y="3585008"/>
            <a:ext cx="1000708" cy="1000872"/>
          </a:xfrm>
          <a:custGeom>
            <a:avLst/>
            <a:gdLst/>
            <a:ahLst/>
            <a:cxnLst/>
            <a:rect l="l" t="t" r="r" b="b"/>
            <a:pathLst>
              <a:path w="1000708" h="1000872">
                <a:moveTo>
                  <a:pt x="0" y="0"/>
                </a:moveTo>
                <a:lnTo>
                  <a:pt x="1000708" y="0"/>
                </a:lnTo>
                <a:lnTo>
                  <a:pt x="1000708" y="1000872"/>
                </a:lnTo>
                <a:lnTo>
                  <a:pt x="0" y="10008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Freeform 12"/>
          <p:cNvSpPr/>
          <p:nvPr/>
        </p:nvSpPr>
        <p:spPr>
          <a:xfrm>
            <a:off x="7489386" y="3584914"/>
            <a:ext cx="1001308" cy="1001090"/>
          </a:xfrm>
          <a:custGeom>
            <a:avLst/>
            <a:gdLst/>
            <a:ahLst/>
            <a:cxnLst/>
            <a:rect l="l" t="t" r="r" b="b"/>
            <a:pathLst>
              <a:path w="1001308" h="1001090">
                <a:moveTo>
                  <a:pt x="0" y="0"/>
                </a:moveTo>
                <a:lnTo>
                  <a:pt x="1001308" y="0"/>
                </a:lnTo>
                <a:lnTo>
                  <a:pt x="1001308" y="1001090"/>
                </a:lnTo>
                <a:lnTo>
                  <a:pt x="0" y="100109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13" name="Group 13"/>
          <p:cNvGrpSpPr/>
          <p:nvPr/>
        </p:nvGrpSpPr>
        <p:grpSpPr>
          <a:xfrm>
            <a:off x="2180200" y="3369026"/>
            <a:ext cx="1432800" cy="1432800"/>
            <a:chOff x="0" y="0"/>
            <a:chExt cx="1910400" cy="1910400"/>
          </a:xfrm>
        </p:grpSpPr>
        <p:sp>
          <p:nvSpPr>
            <p:cNvPr id="14" name="Freeform 14"/>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sp>
        <p:nvSpPr>
          <p:cNvPr id="15" name="Freeform 15"/>
          <p:cNvSpPr/>
          <p:nvPr/>
        </p:nvSpPr>
        <p:spPr>
          <a:xfrm>
            <a:off x="2396162" y="3645496"/>
            <a:ext cx="1000870" cy="879910"/>
          </a:xfrm>
          <a:custGeom>
            <a:avLst/>
            <a:gdLst/>
            <a:ahLst/>
            <a:cxnLst/>
            <a:rect l="l" t="t" r="r" b="b"/>
            <a:pathLst>
              <a:path w="1000870" h="879910">
                <a:moveTo>
                  <a:pt x="0" y="0"/>
                </a:moveTo>
                <a:lnTo>
                  <a:pt x="1000870" y="0"/>
                </a:lnTo>
                <a:lnTo>
                  <a:pt x="1000870" y="879910"/>
                </a:lnTo>
                <a:lnTo>
                  <a:pt x="0" y="87991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6" name="Freeform 16"/>
          <p:cNvSpPr/>
          <p:nvPr/>
        </p:nvSpPr>
        <p:spPr>
          <a:xfrm>
            <a:off x="15674557" y="8291365"/>
            <a:ext cx="1831566" cy="971285"/>
          </a:xfrm>
          <a:custGeom>
            <a:avLst/>
            <a:gdLst/>
            <a:ahLst/>
            <a:cxnLst/>
            <a:rect l="l" t="t" r="r" b="b"/>
            <a:pathLst>
              <a:path w="1831566" h="971285">
                <a:moveTo>
                  <a:pt x="0" y="0"/>
                </a:moveTo>
                <a:lnTo>
                  <a:pt x="1831566" y="0"/>
                </a:lnTo>
                <a:lnTo>
                  <a:pt x="1831566" y="971285"/>
                </a:lnTo>
                <a:lnTo>
                  <a:pt x="0" y="971285"/>
                </a:lnTo>
                <a:lnTo>
                  <a:pt x="0" y="0"/>
                </a:lnTo>
                <a:close/>
              </a:path>
            </a:pathLst>
          </a:custGeom>
          <a:blipFill>
            <a:blip r:embed="rId11"/>
            <a:stretch>
              <a:fillRect/>
            </a:stretch>
          </a:blipFill>
        </p:spPr>
      </p:sp>
      <p:sp>
        <p:nvSpPr>
          <p:cNvPr id="17" name="TextBox 17"/>
          <p:cNvSpPr txBox="1"/>
          <p:nvPr/>
        </p:nvSpPr>
        <p:spPr>
          <a:xfrm>
            <a:off x="1531425" y="952900"/>
            <a:ext cx="15225150" cy="942975"/>
          </a:xfrm>
          <a:prstGeom prst="rect">
            <a:avLst/>
          </a:prstGeom>
        </p:spPr>
        <p:txBody>
          <a:bodyPr lIns="0" tIns="0" rIns="0" bIns="0" rtlCol="0" anchor="t">
            <a:spAutoFit/>
          </a:bodyPr>
          <a:lstStyle/>
          <a:p>
            <a:pPr algn="l">
              <a:lnSpc>
                <a:spcPts val="7200"/>
              </a:lnSpc>
            </a:pPr>
            <a:r>
              <a:rPr lang="en-US" sz="6000" b="1">
                <a:solidFill>
                  <a:srgbClr val="0C343D"/>
                </a:solidFill>
                <a:latin typeface="Arimo Bold"/>
                <a:ea typeface="Arimo Bold"/>
                <a:cs typeface="Arimo Bold"/>
                <a:sym typeface="Arimo Bold"/>
              </a:rPr>
              <a:t>İnnovasiyalar</a:t>
            </a:r>
          </a:p>
        </p:txBody>
      </p:sp>
      <p:sp>
        <p:nvSpPr>
          <p:cNvPr id="18" name="TextBox 18"/>
          <p:cNvSpPr txBox="1"/>
          <p:nvPr/>
        </p:nvSpPr>
        <p:spPr>
          <a:xfrm>
            <a:off x="1968600" y="6432901"/>
            <a:ext cx="3079694" cy="1075944"/>
          </a:xfrm>
          <a:prstGeom prst="rect">
            <a:avLst/>
          </a:prstGeom>
        </p:spPr>
        <p:txBody>
          <a:bodyPr lIns="0" tIns="0" rIns="0" bIns="0" rtlCol="0" anchor="t">
            <a:spAutoFit/>
          </a:bodyPr>
          <a:lstStyle/>
          <a:p>
            <a:pPr algn="l">
              <a:lnSpc>
                <a:spcPts val="2898"/>
              </a:lnSpc>
            </a:pPr>
            <a:r>
              <a:rPr lang="en-US" sz="2100">
                <a:solidFill>
                  <a:srgbClr val="0C343D"/>
                </a:solidFill>
                <a:latin typeface="Lato"/>
                <a:ea typeface="Lato"/>
                <a:cs typeface="Lato"/>
                <a:sym typeface="Lato"/>
              </a:rPr>
              <a:t>Süni intellektin yeniliklərinə görə ənənəvi peşələrin dəyişilməsi</a:t>
            </a:r>
          </a:p>
        </p:txBody>
      </p:sp>
      <p:sp>
        <p:nvSpPr>
          <p:cNvPr id="19" name="TextBox 19"/>
          <p:cNvSpPr txBox="1"/>
          <p:nvPr/>
        </p:nvSpPr>
        <p:spPr>
          <a:xfrm>
            <a:off x="7060275" y="6330871"/>
            <a:ext cx="3514916" cy="1799844"/>
          </a:xfrm>
          <a:prstGeom prst="rect">
            <a:avLst/>
          </a:prstGeom>
        </p:spPr>
        <p:txBody>
          <a:bodyPr lIns="0" tIns="0" rIns="0" bIns="0" rtlCol="0" anchor="t">
            <a:spAutoFit/>
          </a:bodyPr>
          <a:lstStyle/>
          <a:p>
            <a:pPr algn="l">
              <a:lnSpc>
                <a:spcPts val="2897"/>
              </a:lnSpc>
            </a:pPr>
            <a:r>
              <a:rPr lang="en-US" sz="2100">
                <a:solidFill>
                  <a:srgbClr val="0C343D"/>
                </a:solidFill>
                <a:latin typeface="Lato"/>
                <a:ea typeface="Lato"/>
                <a:cs typeface="Lato"/>
                <a:sym typeface="Lato"/>
              </a:rPr>
              <a:t>Süni intellektlə idarə olunan iqtisadiyyatla bacarıqların inkişaf etdirilməsinin və davamlı öyrənmənin əhəmiyyəti</a:t>
            </a:r>
          </a:p>
        </p:txBody>
      </p:sp>
      <p:sp>
        <p:nvSpPr>
          <p:cNvPr id="20" name="TextBox 20"/>
          <p:cNvSpPr txBox="1"/>
          <p:nvPr/>
        </p:nvSpPr>
        <p:spPr>
          <a:xfrm>
            <a:off x="12153725" y="6353425"/>
            <a:ext cx="2802734" cy="1799844"/>
          </a:xfrm>
          <a:prstGeom prst="rect">
            <a:avLst/>
          </a:prstGeom>
        </p:spPr>
        <p:txBody>
          <a:bodyPr lIns="0" tIns="0" rIns="0" bIns="0" rtlCol="0" anchor="t">
            <a:spAutoFit/>
          </a:bodyPr>
          <a:lstStyle/>
          <a:p>
            <a:pPr algn="l">
              <a:lnSpc>
                <a:spcPts val="2897"/>
              </a:lnSpc>
            </a:pPr>
            <a:r>
              <a:rPr lang="en-US" sz="2100">
                <a:solidFill>
                  <a:srgbClr val="0C343D"/>
                </a:solidFill>
                <a:latin typeface="Lato"/>
                <a:ea typeface="Lato"/>
                <a:cs typeface="Lato"/>
                <a:sym typeface="Lato"/>
              </a:rPr>
              <a:t>Süni intellekt və informatika sahəsində gələcəyin iş bazarını formalaşdıracaq yeni yaranan peşələr</a:t>
            </a:r>
          </a:p>
        </p:txBody>
      </p:sp>
      <p:sp>
        <p:nvSpPr>
          <p:cNvPr id="21" name="TextBox 21"/>
          <p:cNvSpPr txBox="1"/>
          <p:nvPr/>
        </p:nvSpPr>
        <p:spPr>
          <a:xfrm>
            <a:off x="1966825" y="5663815"/>
            <a:ext cx="4167750" cy="689610"/>
          </a:xfrm>
          <a:prstGeom prst="rect">
            <a:avLst/>
          </a:prstGeom>
        </p:spPr>
        <p:txBody>
          <a:bodyPr lIns="0" tIns="0" rIns="0" bIns="0" rtlCol="0" anchor="t">
            <a:spAutoFit/>
          </a:bodyPr>
          <a:lstStyle/>
          <a:p>
            <a:pPr algn="l">
              <a:lnSpc>
                <a:spcPts val="5520"/>
              </a:lnSpc>
            </a:pPr>
            <a:r>
              <a:rPr lang="en-US" sz="4000" b="1">
                <a:solidFill>
                  <a:srgbClr val="0C343D"/>
                </a:solidFill>
                <a:latin typeface="Arimo Bold"/>
                <a:ea typeface="Arimo Bold"/>
                <a:cs typeface="Arimo Bold"/>
                <a:sym typeface="Arimo Bold"/>
              </a:rPr>
              <a:t>Keçmiş</a:t>
            </a:r>
          </a:p>
        </p:txBody>
      </p:sp>
      <p:sp>
        <p:nvSpPr>
          <p:cNvPr id="22" name="TextBox 22"/>
          <p:cNvSpPr txBox="1"/>
          <p:nvPr/>
        </p:nvSpPr>
        <p:spPr>
          <a:xfrm>
            <a:off x="7060269" y="5663815"/>
            <a:ext cx="4167750" cy="689610"/>
          </a:xfrm>
          <a:prstGeom prst="rect">
            <a:avLst/>
          </a:prstGeom>
        </p:spPr>
        <p:txBody>
          <a:bodyPr lIns="0" tIns="0" rIns="0" bIns="0" rtlCol="0" anchor="t">
            <a:spAutoFit/>
          </a:bodyPr>
          <a:lstStyle/>
          <a:p>
            <a:pPr algn="l">
              <a:lnSpc>
                <a:spcPts val="5520"/>
              </a:lnSpc>
            </a:pPr>
            <a:r>
              <a:rPr lang="en-US" sz="4000" b="1">
                <a:solidFill>
                  <a:srgbClr val="0C343D"/>
                </a:solidFill>
                <a:latin typeface="Arimo Bold"/>
                <a:ea typeface="Arimo Bold"/>
                <a:cs typeface="Arimo Bold"/>
                <a:sym typeface="Arimo Bold"/>
              </a:rPr>
              <a:t>İndi</a:t>
            </a:r>
          </a:p>
        </p:txBody>
      </p:sp>
      <p:sp>
        <p:nvSpPr>
          <p:cNvPr id="23" name="TextBox 23"/>
          <p:cNvSpPr txBox="1"/>
          <p:nvPr/>
        </p:nvSpPr>
        <p:spPr>
          <a:xfrm>
            <a:off x="12153725" y="5663815"/>
            <a:ext cx="4167750" cy="689610"/>
          </a:xfrm>
          <a:prstGeom prst="rect">
            <a:avLst/>
          </a:prstGeom>
        </p:spPr>
        <p:txBody>
          <a:bodyPr lIns="0" tIns="0" rIns="0" bIns="0" rtlCol="0" anchor="t">
            <a:spAutoFit/>
          </a:bodyPr>
          <a:lstStyle/>
          <a:p>
            <a:pPr algn="l">
              <a:lnSpc>
                <a:spcPts val="5520"/>
              </a:lnSpc>
            </a:pPr>
            <a:r>
              <a:rPr lang="en-US" sz="4000" b="1">
                <a:solidFill>
                  <a:srgbClr val="0C343D"/>
                </a:solidFill>
                <a:latin typeface="Arimo Bold"/>
                <a:ea typeface="Arimo Bold"/>
                <a:cs typeface="Arimo Bold"/>
                <a:sym typeface="Arimo Bold"/>
              </a:rPr>
              <a:t>Gələcək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2" name="AutoShape 2"/>
          <p:cNvSpPr/>
          <p:nvPr/>
        </p:nvSpPr>
        <p:spPr>
          <a:xfrm rot="802226">
            <a:off x="-1119821" y="8997875"/>
            <a:ext cx="4189043" cy="0"/>
          </a:xfrm>
          <a:prstGeom prst="line">
            <a:avLst/>
          </a:prstGeom>
          <a:ln w="19050" cap="rnd">
            <a:solidFill>
              <a:srgbClr val="45818E"/>
            </a:solidFill>
            <a:prstDash val="solid"/>
            <a:headEnd type="none" w="sm" len="sm"/>
            <a:tailEnd type="oval" w="lg" len="lg"/>
          </a:ln>
        </p:spPr>
      </p:sp>
      <p:sp>
        <p:nvSpPr>
          <p:cNvPr id="3" name="AutoShape 3"/>
          <p:cNvSpPr/>
          <p:nvPr/>
        </p:nvSpPr>
        <p:spPr>
          <a:xfrm rot="50689">
            <a:off x="-5170765" y="6461575"/>
            <a:ext cx="12228429" cy="0"/>
          </a:xfrm>
          <a:prstGeom prst="line">
            <a:avLst/>
          </a:prstGeom>
          <a:ln w="19050" cap="rnd">
            <a:solidFill>
              <a:srgbClr val="45818E"/>
            </a:solidFill>
            <a:prstDash val="solid"/>
            <a:headEnd type="none" w="sm" len="sm"/>
            <a:tailEnd type="oval" w="lg" len="lg"/>
          </a:ln>
        </p:spPr>
      </p:sp>
      <p:sp>
        <p:nvSpPr>
          <p:cNvPr id="4" name="AutoShape 4"/>
          <p:cNvSpPr/>
          <p:nvPr/>
        </p:nvSpPr>
        <p:spPr>
          <a:xfrm rot="212510">
            <a:off x="-3194885" y="6716575"/>
            <a:ext cx="7366771" cy="0"/>
          </a:xfrm>
          <a:prstGeom prst="line">
            <a:avLst/>
          </a:prstGeom>
          <a:ln w="19050" cap="rnd">
            <a:solidFill>
              <a:srgbClr val="45818E"/>
            </a:solidFill>
            <a:prstDash val="solid"/>
            <a:headEnd type="none" w="sm" len="sm"/>
            <a:tailEnd type="oval" w="lg" len="lg"/>
          </a:ln>
        </p:spPr>
      </p:sp>
      <p:sp>
        <p:nvSpPr>
          <p:cNvPr id="5" name="TextBox 5"/>
          <p:cNvSpPr txBox="1"/>
          <p:nvPr/>
        </p:nvSpPr>
        <p:spPr>
          <a:xfrm>
            <a:off x="1028700" y="4785260"/>
            <a:ext cx="10012029" cy="1638300"/>
          </a:xfrm>
          <a:prstGeom prst="rect">
            <a:avLst/>
          </a:prstGeom>
        </p:spPr>
        <p:txBody>
          <a:bodyPr lIns="0" tIns="0" rIns="0" bIns="0" rtlCol="0" anchor="t">
            <a:spAutoFit/>
          </a:bodyPr>
          <a:lstStyle/>
          <a:p>
            <a:pPr algn="r">
              <a:lnSpc>
                <a:spcPts val="6000"/>
              </a:lnSpc>
            </a:pPr>
            <a:r>
              <a:rPr lang="en-US" sz="5000" b="1">
                <a:solidFill>
                  <a:srgbClr val="88ADA5"/>
                </a:solidFill>
                <a:latin typeface="Carlito Bold"/>
                <a:ea typeface="Carlito Bold"/>
                <a:cs typeface="Carlito Bold"/>
                <a:sym typeface="Carlito Bold"/>
              </a:rPr>
              <a:t>Süni intellektin yeniliklərinə görə ənənəvi peşələrin dəyişilməsi</a:t>
            </a:r>
          </a:p>
        </p:txBody>
      </p:sp>
      <p:sp>
        <p:nvSpPr>
          <p:cNvPr id="6" name="Freeform 6"/>
          <p:cNvSpPr/>
          <p:nvPr/>
        </p:nvSpPr>
        <p:spPr>
          <a:xfrm>
            <a:off x="11009064" y="2804060"/>
            <a:ext cx="6482738" cy="6312548"/>
          </a:xfrm>
          <a:custGeom>
            <a:avLst/>
            <a:gdLst/>
            <a:ahLst/>
            <a:cxnLst/>
            <a:rect l="l" t="t" r="r" b="b"/>
            <a:pathLst>
              <a:path w="6482738" h="6312548">
                <a:moveTo>
                  <a:pt x="0" y="0"/>
                </a:moveTo>
                <a:lnTo>
                  <a:pt x="6482738" y="0"/>
                </a:lnTo>
                <a:lnTo>
                  <a:pt x="6482738" y="6312548"/>
                </a:lnTo>
                <a:lnTo>
                  <a:pt x="0" y="63125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AutoShape 7"/>
          <p:cNvSpPr/>
          <p:nvPr/>
        </p:nvSpPr>
        <p:spPr>
          <a:xfrm>
            <a:off x="7301628" y="4542875"/>
            <a:ext cx="4938144" cy="19050"/>
          </a:xfrm>
          <a:prstGeom prst="line">
            <a:avLst/>
          </a:prstGeom>
          <a:ln w="19050" cap="rnd">
            <a:solidFill>
              <a:srgbClr val="45818E"/>
            </a:solidFill>
            <a:prstDash val="solid"/>
            <a:headEnd type="none" w="sm" len="sm"/>
            <a:tailEnd type="oval" w="lg" len="lg"/>
          </a:ln>
        </p:spPr>
      </p:sp>
      <p:sp>
        <p:nvSpPr>
          <p:cNvPr id="8" name="AutoShape 8"/>
          <p:cNvSpPr/>
          <p:nvPr/>
        </p:nvSpPr>
        <p:spPr>
          <a:xfrm rot="9800611">
            <a:off x="-813570" y="9079225"/>
            <a:ext cx="6504840" cy="0"/>
          </a:xfrm>
          <a:prstGeom prst="line">
            <a:avLst/>
          </a:prstGeom>
          <a:ln w="19050" cap="rnd">
            <a:solidFill>
              <a:srgbClr val="45818E"/>
            </a:solidFill>
            <a:prstDash val="solid"/>
            <a:headEnd type="none" w="sm" len="sm"/>
            <a:tailEnd type="oval" w="lg" len="lg"/>
          </a:ln>
        </p:spPr>
      </p:sp>
      <p:sp>
        <p:nvSpPr>
          <p:cNvPr id="9" name="Freeform 9"/>
          <p:cNvSpPr/>
          <p:nvPr/>
        </p:nvSpPr>
        <p:spPr>
          <a:xfrm>
            <a:off x="8012463" y="814135"/>
            <a:ext cx="2263074" cy="1200115"/>
          </a:xfrm>
          <a:custGeom>
            <a:avLst/>
            <a:gdLst/>
            <a:ahLst/>
            <a:cxnLst/>
            <a:rect l="l" t="t" r="r" b="b"/>
            <a:pathLst>
              <a:path w="2263074" h="1200115">
                <a:moveTo>
                  <a:pt x="0" y="0"/>
                </a:moveTo>
                <a:lnTo>
                  <a:pt x="2263074" y="0"/>
                </a:lnTo>
                <a:lnTo>
                  <a:pt x="2263074" y="1200115"/>
                </a:lnTo>
                <a:lnTo>
                  <a:pt x="0" y="1200115"/>
                </a:lnTo>
                <a:lnTo>
                  <a:pt x="0" y="0"/>
                </a:lnTo>
                <a:close/>
              </a:path>
            </a:pathLst>
          </a:custGeom>
          <a:blipFill>
            <a:blip r:embed="rId5"/>
            <a:stretch>
              <a:fillRect/>
            </a:stretch>
          </a:blipFill>
        </p:spPr>
      </p:sp>
      <p:sp>
        <p:nvSpPr>
          <p:cNvPr id="10" name="TextBox 10"/>
          <p:cNvSpPr txBox="1"/>
          <p:nvPr/>
        </p:nvSpPr>
        <p:spPr>
          <a:xfrm>
            <a:off x="6591375" y="1966625"/>
            <a:ext cx="2640750" cy="1876425"/>
          </a:xfrm>
          <a:prstGeom prst="rect">
            <a:avLst/>
          </a:prstGeom>
        </p:spPr>
        <p:txBody>
          <a:bodyPr lIns="0" tIns="0" rIns="0" bIns="0" rtlCol="0" anchor="t">
            <a:spAutoFit/>
          </a:bodyPr>
          <a:lstStyle/>
          <a:p>
            <a:pPr algn="ctr">
              <a:lnSpc>
                <a:spcPts val="14400"/>
              </a:lnSpc>
            </a:pPr>
            <a:endParaRPr/>
          </a:p>
        </p:txBody>
      </p:sp>
      <p:sp>
        <p:nvSpPr>
          <p:cNvPr id="11" name="TextBox 11"/>
          <p:cNvSpPr txBox="1"/>
          <p:nvPr/>
        </p:nvSpPr>
        <p:spPr>
          <a:xfrm>
            <a:off x="9273395" y="2432584"/>
            <a:ext cx="1767334" cy="1905001"/>
          </a:xfrm>
          <a:prstGeom prst="rect">
            <a:avLst/>
          </a:prstGeom>
        </p:spPr>
        <p:txBody>
          <a:bodyPr lIns="0" tIns="0" rIns="0" bIns="0" rtlCol="0" anchor="t">
            <a:spAutoFit/>
          </a:bodyPr>
          <a:lstStyle/>
          <a:p>
            <a:pPr algn="ctr">
              <a:lnSpc>
                <a:spcPts val="13799"/>
              </a:lnSpc>
              <a:spcBef>
                <a:spcPct val="0"/>
              </a:spcBef>
            </a:pPr>
            <a:r>
              <a:rPr lang="en-US" sz="9999" b="1">
                <a:solidFill>
                  <a:srgbClr val="D9EAD3"/>
                </a:solidFill>
                <a:latin typeface="Carlito Bold"/>
                <a:ea typeface="Carlito Bold"/>
                <a:cs typeface="Carlito Bold"/>
                <a:sym typeface="Carlito Bold"/>
              </a:rPr>
              <a:t>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2" name="Freeform 2"/>
          <p:cNvSpPr/>
          <p:nvPr/>
        </p:nvSpPr>
        <p:spPr>
          <a:xfrm>
            <a:off x="16227200" y="455000"/>
            <a:ext cx="1765198" cy="807110"/>
          </a:xfrm>
          <a:custGeom>
            <a:avLst/>
            <a:gdLst/>
            <a:ahLst/>
            <a:cxnLst/>
            <a:rect l="l" t="t" r="r" b="b"/>
            <a:pathLst>
              <a:path w="1765198" h="807110">
                <a:moveTo>
                  <a:pt x="0" y="0"/>
                </a:moveTo>
                <a:lnTo>
                  <a:pt x="1765198" y="0"/>
                </a:lnTo>
                <a:lnTo>
                  <a:pt x="1765198" y="807110"/>
                </a:lnTo>
                <a:lnTo>
                  <a:pt x="0" y="8071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AutoShape 3"/>
          <p:cNvSpPr/>
          <p:nvPr/>
        </p:nvSpPr>
        <p:spPr>
          <a:xfrm>
            <a:off x="5591186" y="-3307100"/>
            <a:ext cx="15995700" cy="10211700"/>
          </a:xfrm>
          <a:prstGeom prst="line">
            <a:avLst/>
          </a:prstGeom>
          <a:ln w="19050" cap="rnd">
            <a:solidFill>
              <a:srgbClr val="45818E"/>
            </a:solidFill>
            <a:prstDash val="solid"/>
            <a:headEnd type="none" w="sm" len="sm"/>
            <a:tailEnd type="oval" w="lg" len="lg"/>
          </a:ln>
        </p:spPr>
      </p:sp>
      <p:sp>
        <p:nvSpPr>
          <p:cNvPr id="4" name="AutoShape 4"/>
          <p:cNvSpPr/>
          <p:nvPr/>
        </p:nvSpPr>
        <p:spPr>
          <a:xfrm>
            <a:off x="-4502553" y="3483385"/>
            <a:ext cx="15995700" cy="10211700"/>
          </a:xfrm>
          <a:prstGeom prst="line">
            <a:avLst/>
          </a:prstGeom>
          <a:ln w="19050" cap="rnd">
            <a:solidFill>
              <a:srgbClr val="45818E"/>
            </a:solidFill>
            <a:prstDash val="solid"/>
            <a:headEnd type="none" w="sm" len="sm"/>
            <a:tailEnd type="oval" w="lg" len="lg"/>
          </a:ln>
        </p:spPr>
      </p:sp>
      <p:sp>
        <p:nvSpPr>
          <p:cNvPr id="5" name="TextBox 5"/>
          <p:cNvSpPr txBox="1"/>
          <p:nvPr/>
        </p:nvSpPr>
        <p:spPr>
          <a:xfrm>
            <a:off x="5925871" y="4584985"/>
            <a:ext cx="8533240" cy="1359408"/>
          </a:xfrm>
          <a:prstGeom prst="rect">
            <a:avLst/>
          </a:prstGeom>
        </p:spPr>
        <p:txBody>
          <a:bodyPr lIns="0" tIns="0" rIns="0" bIns="0" rtlCol="0" anchor="t">
            <a:spAutoFit/>
          </a:bodyPr>
          <a:lstStyle/>
          <a:p>
            <a:pPr algn="l">
              <a:lnSpc>
                <a:spcPts val="3863"/>
              </a:lnSpc>
            </a:pPr>
            <a:endParaRPr/>
          </a:p>
          <a:p>
            <a:pPr algn="l">
              <a:lnSpc>
                <a:spcPts val="2346"/>
              </a:lnSpc>
            </a:pPr>
            <a:r>
              <a:rPr lang="en-US" sz="1700" b="1">
                <a:solidFill>
                  <a:srgbClr val="0C343D"/>
                </a:solidFill>
                <a:latin typeface="Lato Bold"/>
                <a:ea typeface="Lato Bold"/>
                <a:cs typeface="Lato Bold"/>
                <a:sym typeface="Lato Bold"/>
              </a:rPr>
              <a:t>Süni intellekt rutin tapşırıqları öz üzərinə götürdükcə, iş rolları daha çox yaradıcılıq, tənqidi düşüncə və mürəkkəb problemlərin həlli tələb edən vəzifələrə yönəlir.</a:t>
            </a:r>
          </a:p>
          <a:p>
            <a:pPr algn="l">
              <a:lnSpc>
                <a:spcPts val="2208"/>
              </a:lnSpc>
            </a:pPr>
            <a:endParaRPr lang="en-US" sz="1700" b="1">
              <a:solidFill>
                <a:srgbClr val="0C343D"/>
              </a:solidFill>
              <a:latin typeface="Lato Bold"/>
              <a:ea typeface="Lato Bold"/>
              <a:cs typeface="Lato Bold"/>
              <a:sym typeface="Lato Bold"/>
            </a:endParaRPr>
          </a:p>
        </p:txBody>
      </p:sp>
      <p:sp>
        <p:nvSpPr>
          <p:cNvPr id="6" name="Freeform 6"/>
          <p:cNvSpPr/>
          <p:nvPr/>
        </p:nvSpPr>
        <p:spPr>
          <a:xfrm>
            <a:off x="15427734" y="8477383"/>
            <a:ext cx="1831566" cy="971285"/>
          </a:xfrm>
          <a:custGeom>
            <a:avLst/>
            <a:gdLst/>
            <a:ahLst/>
            <a:cxnLst/>
            <a:rect l="l" t="t" r="r" b="b"/>
            <a:pathLst>
              <a:path w="1831566" h="971285">
                <a:moveTo>
                  <a:pt x="0" y="0"/>
                </a:moveTo>
                <a:lnTo>
                  <a:pt x="1831566" y="0"/>
                </a:lnTo>
                <a:lnTo>
                  <a:pt x="1831566" y="971285"/>
                </a:lnTo>
                <a:lnTo>
                  <a:pt x="0" y="971285"/>
                </a:lnTo>
                <a:lnTo>
                  <a:pt x="0" y="0"/>
                </a:lnTo>
                <a:close/>
              </a:path>
            </a:pathLst>
          </a:custGeom>
          <a:blipFill>
            <a:blip r:embed="rId5"/>
            <a:stretch>
              <a:fillRect/>
            </a:stretch>
          </a:blipFill>
        </p:spPr>
      </p:sp>
      <p:sp>
        <p:nvSpPr>
          <p:cNvPr id="7" name="TextBox 7"/>
          <p:cNvSpPr txBox="1"/>
          <p:nvPr/>
        </p:nvSpPr>
        <p:spPr>
          <a:xfrm>
            <a:off x="5925871" y="6711727"/>
            <a:ext cx="8533240" cy="885063"/>
          </a:xfrm>
          <a:prstGeom prst="rect">
            <a:avLst/>
          </a:prstGeom>
        </p:spPr>
        <p:txBody>
          <a:bodyPr lIns="0" tIns="0" rIns="0" bIns="0" rtlCol="0" anchor="t">
            <a:spAutoFit/>
          </a:bodyPr>
          <a:lstStyle/>
          <a:p>
            <a:pPr algn="l">
              <a:lnSpc>
                <a:spcPts val="2346"/>
              </a:lnSpc>
            </a:pPr>
            <a:r>
              <a:rPr lang="en-US" sz="1700" b="1">
                <a:solidFill>
                  <a:srgbClr val="0C343D"/>
                </a:solidFill>
                <a:latin typeface="Lato Bold"/>
                <a:ea typeface="Lato Bold"/>
                <a:cs typeface="Lato Bold"/>
                <a:sym typeface="Lato Bold"/>
              </a:rPr>
              <a:t>Süni intellektin yüksəlişi fasiləsiz öyrənmə və bacarıqların artırılmasının vacibliyini vurğulamışdır ki, bu da mövcud iş bacarıqları ilə dəyişən əmək bazarının tələbləri arasındakı boşluğu aradan qaldırmağa kömək edir.</a:t>
            </a:r>
          </a:p>
        </p:txBody>
      </p:sp>
      <p:sp>
        <p:nvSpPr>
          <p:cNvPr id="8" name="TextBox 8"/>
          <p:cNvSpPr txBox="1"/>
          <p:nvPr/>
        </p:nvSpPr>
        <p:spPr>
          <a:xfrm>
            <a:off x="5925879" y="3437257"/>
            <a:ext cx="8298142" cy="589787"/>
          </a:xfrm>
          <a:prstGeom prst="rect">
            <a:avLst/>
          </a:prstGeom>
        </p:spPr>
        <p:txBody>
          <a:bodyPr lIns="0" tIns="0" rIns="0" bIns="0" rtlCol="0" anchor="t">
            <a:spAutoFit/>
          </a:bodyPr>
          <a:lstStyle/>
          <a:p>
            <a:pPr algn="l">
              <a:lnSpc>
                <a:spcPts val="2346"/>
              </a:lnSpc>
            </a:pPr>
            <a:r>
              <a:rPr lang="en-US" sz="1700" b="1">
                <a:solidFill>
                  <a:srgbClr val="0C343D"/>
                </a:solidFill>
                <a:latin typeface="Lato Bold"/>
                <a:ea typeface="Lato Bold"/>
                <a:cs typeface="Lato Bold"/>
                <a:sym typeface="Lato Bold"/>
              </a:rPr>
              <a:t>Süni intellekt təkrarlanan və rutin tapşırıqları avtomatlaşdırmaq qabiliyyətinə malikdir ki, bu da iş rollarının dəyişməsinə və yeni bacarıqlara tələbin artmasına səbəb olur.</a:t>
            </a:r>
          </a:p>
        </p:txBody>
      </p:sp>
      <p:sp>
        <p:nvSpPr>
          <p:cNvPr id="9" name="TextBox 9"/>
          <p:cNvSpPr txBox="1"/>
          <p:nvPr/>
        </p:nvSpPr>
        <p:spPr>
          <a:xfrm>
            <a:off x="4063971" y="2875075"/>
            <a:ext cx="997950" cy="563400"/>
          </a:xfrm>
          <a:prstGeom prst="rect">
            <a:avLst/>
          </a:prstGeom>
        </p:spPr>
        <p:txBody>
          <a:bodyPr lIns="0" tIns="0" rIns="0" bIns="0" rtlCol="0" anchor="t">
            <a:spAutoFit/>
          </a:bodyPr>
          <a:lstStyle/>
          <a:p>
            <a:pPr algn="ctr">
              <a:lnSpc>
                <a:spcPts val="4800"/>
              </a:lnSpc>
            </a:pPr>
            <a:r>
              <a:rPr lang="en-US" sz="4000" b="1">
                <a:solidFill>
                  <a:srgbClr val="D9EAD3"/>
                </a:solidFill>
                <a:latin typeface="Arimo Bold"/>
                <a:ea typeface="Arimo Bold"/>
                <a:cs typeface="Arimo Bold"/>
                <a:sym typeface="Arimo Bold"/>
              </a:rPr>
              <a:t>01</a:t>
            </a:r>
          </a:p>
        </p:txBody>
      </p:sp>
      <p:sp>
        <p:nvSpPr>
          <p:cNvPr id="10" name="TextBox 10"/>
          <p:cNvSpPr txBox="1"/>
          <p:nvPr/>
        </p:nvSpPr>
        <p:spPr>
          <a:xfrm>
            <a:off x="4063971" y="4511709"/>
            <a:ext cx="997950" cy="563400"/>
          </a:xfrm>
          <a:prstGeom prst="rect">
            <a:avLst/>
          </a:prstGeom>
        </p:spPr>
        <p:txBody>
          <a:bodyPr lIns="0" tIns="0" rIns="0" bIns="0" rtlCol="0" anchor="t">
            <a:spAutoFit/>
          </a:bodyPr>
          <a:lstStyle/>
          <a:p>
            <a:pPr algn="ctr">
              <a:lnSpc>
                <a:spcPts val="4800"/>
              </a:lnSpc>
            </a:pPr>
            <a:r>
              <a:rPr lang="en-US" sz="4000" b="1">
                <a:solidFill>
                  <a:srgbClr val="D9EAD3"/>
                </a:solidFill>
                <a:latin typeface="Arimo Bold"/>
                <a:ea typeface="Arimo Bold"/>
                <a:cs typeface="Arimo Bold"/>
                <a:sym typeface="Arimo Bold"/>
              </a:rPr>
              <a:t>02</a:t>
            </a:r>
          </a:p>
        </p:txBody>
      </p:sp>
      <p:sp>
        <p:nvSpPr>
          <p:cNvPr id="11" name="TextBox 11"/>
          <p:cNvSpPr txBox="1"/>
          <p:nvPr/>
        </p:nvSpPr>
        <p:spPr>
          <a:xfrm>
            <a:off x="4063971" y="7784975"/>
            <a:ext cx="997950" cy="563400"/>
          </a:xfrm>
          <a:prstGeom prst="rect">
            <a:avLst/>
          </a:prstGeom>
        </p:spPr>
        <p:txBody>
          <a:bodyPr lIns="0" tIns="0" rIns="0" bIns="0" rtlCol="0" anchor="t">
            <a:spAutoFit/>
          </a:bodyPr>
          <a:lstStyle/>
          <a:p>
            <a:pPr algn="ctr">
              <a:lnSpc>
                <a:spcPts val="4800"/>
              </a:lnSpc>
            </a:pPr>
            <a:r>
              <a:rPr lang="en-US" sz="4000" b="1">
                <a:solidFill>
                  <a:srgbClr val="D9EAD3"/>
                </a:solidFill>
                <a:latin typeface="Arimo Bold"/>
                <a:ea typeface="Arimo Bold"/>
                <a:cs typeface="Arimo Bold"/>
                <a:sym typeface="Arimo Bold"/>
              </a:rPr>
              <a:t>04</a:t>
            </a:r>
          </a:p>
        </p:txBody>
      </p:sp>
      <p:sp>
        <p:nvSpPr>
          <p:cNvPr id="12" name="TextBox 12"/>
          <p:cNvSpPr txBox="1"/>
          <p:nvPr/>
        </p:nvSpPr>
        <p:spPr>
          <a:xfrm>
            <a:off x="4063971" y="6148341"/>
            <a:ext cx="997950" cy="563400"/>
          </a:xfrm>
          <a:prstGeom prst="rect">
            <a:avLst/>
          </a:prstGeom>
        </p:spPr>
        <p:txBody>
          <a:bodyPr lIns="0" tIns="0" rIns="0" bIns="0" rtlCol="0" anchor="t">
            <a:spAutoFit/>
          </a:bodyPr>
          <a:lstStyle/>
          <a:p>
            <a:pPr algn="ctr">
              <a:lnSpc>
                <a:spcPts val="4800"/>
              </a:lnSpc>
            </a:pPr>
            <a:r>
              <a:rPr lang="en-US" sz="4000" b="1">
                <a:solidFill>
                  <a:srgbClr val="D9EAD3"/>
                </a:solidFill>
                <a:latin typeface="Arimo Bold"/>
                <a:ea typeface="Arimo Bold"/>
                <a:cs typeface="Arimo Bold"/>
                <a:sym typeface="Arimo Bold"/>
              </a:rPr>
              <a:t>03</a:t>
            </a:r>
          </a:p>
        </p:txBody>
      </p:sp>
      <p:sp>
        <p:nvSpPr>
          <p:cNvPr id="13" name="TextBox 13"/>
          <p:cNvSpPr txBox="1"/>
          <p:nvPr/>
        </p:nvSpPr>
        <p:spPr>
          <a:xfrm>
            <a:off x="5925871" y="2899741"/>
            <a:ext cx="8298150" cy="538734"/>
          </a:xfrm>
          <a:prstGeom prst="rect">
            <a:avLst/>
          </a:prstGeom>
        </p:spPr>
        <p:txBody>
          <a:bodyPr lIns="0" tIns="0" rIns="0" bIns="0" rtlCol="0" anchor="t">
            <a:spAutoFit/>
          </a:bodyPr>
          <a:lstStyle/>
          <a:p>
            <a:pPr algn="l">
              <a:lnSpc>
                <a:spcPts val="4278"/>
              </a:lnSpc>
            </a:pPr>
            <a:r>
              <a:rPr lang="en-US" sz="3100" b="1">
                <a:solidFill>
                  <a:srgbClr val="0C343D"/>
                </a:solidFill>
                <a:latin typeface="Arimo Bold"/>
                <a:ea typeface="Arimo Bold"/>
                <a:cs typeface="Arimo Bold"/>
                <a:sym typeface="Arimo Bold"/>
              </a:rPr>
              <a:t>Rutin Tapşırıqların Avtomatlaşdırılması</a:t>
            </a:r>
          </a:p>
        </p:txBody>
      </p:sp>
      <p:sp>
        <p:nvSpPr>
          <p:cNvPr id="14" name="TextBox 14"/>
          <p:cNvSpPr txBox="1"/>
          <p:nvPr/>
        </p:nvSpPr>
        <p:spPr>
          <a:xfrm>
            <a:off x="5925879" y="4536441"/>
            <a:ext cx="8298150" cy="538734"/>
          </a:xfrm>
          <a:prstGeom prst="rect">
            <a:avLst/>
          </a:prstGeom>
        </p:spPr>
        <p:txBody>
          <a:bodyPr lIns="0" tIns="0" rIns="0" bIns="0" rtlCol="0" anchor="t">
            <a:spAutoFit/>
          </a:bodyPr>
          <a:lstStyle/>
          <a:p>
            <a:pPr algn="l">
              <a:lnSpc>
                <a:spcPts val="4277"/>
              </a:lnSpc>
            </a:pPr>
            <a:r>
              <a:rPr lang="en-US" sz="3099" b="1">
                <a:solidFill>
                  <a:srgbClr val="0C343D"/>
                </a:solidFill>
                <a:latin typeface="Arimo Bold"/>
                <a:ea typeface="Arimo Bold"/>
                <a:cs typeface="Arimo Bold"/>
                <a:sym typeface="Arimo Bold"/>
              </a:rPr>
              <a:t>İş Rollarının İnkişafı</a:t>
            </a:r>
          </a:p>
        </p:txBody>
      </p:sp>
      <p:sp>
        <p:nvSpPr>
          <p:cNvPr id="15" name="TextBox 15"/>
          <p:cNvSpPr txBox="1"/>
          <p:nvPr/>
        </p:nvSpPr>
        <p:spPr>
          <a:xfrm>
            <a:off x="5925879" y="6172993"/>
            <a:ext cx="8298142" cy="538734"/>
          </a:xfrm>
          <a:prstGeom prst="rect">
            <a:avLst/>
          </a:prstGeom>
        </p:spPr>
        <p:txBody>
          <a:bodyPr lIns="0" tIns="0" rIns="0" bIns="0" rtlCol="0" anchor="t">
            <a:spAutoFit/>
          </a:bodyPr>
          <a:lstStyle/>
          <a:p>
            <a:pPr algn="l">
              <a:lnSpc>
                <a:spcPts val="4277"/>
              </a:lnSpc>
            </a:pPr>
            <a:r>
              <a:rPr lang="en-US" sz="3099" b="1">
                <a:solidFill>
                  <a:srgbClr val="0C343D"/>
                </a:solidFill>
                <a:latin typeface="Arimo Bold"/>
                <a:ea typeface="Arimo Bold"/>
                <a:cs typeface="Arimo Bold"/>
                <a:sym typeface="Arimo Bold"/>
              </a:rPr>
              <a:t>Bacarıq Boşluqları və Təlim Ehtiyacları </a:t>
            </a:r>
          </a:p>
        </p:txBody>
      </p:sp>
      <p:sp>
        <p:nvSpPr>
          <p:cNvPr id="16" name="TextBox 16"/>
          <p:cNvSpPr txBox="1"/>
          <p:nvPr/>
        </p:nvSpPr>
        <p:spPr>
          <a:xfrm>
            <a:off x="5925879" y="7809643"/>
            <a:ext cx="8298150" cy="538734"/>
          </a:xfrm>
          <a:prstGeom prst="rect">
            <a:avLst/>
          </a:prstGeom>
        </p:spPr>
        <p:txBody>
          <a:bodyPr lIns="0" tIns="0" rIns="0" bIns="0" rtlCol="0" anchor="t">
            <a:spAutoFit/>
          </a:bodyPr>
          <a:lstStyle/>
          <a:p>
            <a:pPr algn="l">
              <a:lnSpc>
                <a:spcPts val="4277"/>
              </a:lnSpc>
            </a:pPr>
            <a:r>
              <a:rPr lang="en-US" sz="3099" b="1">
                <a:solidFill>
                  <a:srgbClr val="0C343D"/>
                </a:solidFill>
                <a:latin typeface="Arimo Bold"/>
                <a:ea typeface="Arimo Bold"/>
                <a:cs typeface="Arimo Bold"/>
                <a:sym typeface="Arimo Bold"/>
              </a:rPr>
              <a:t>İnsan Nəzarətinin Rolu </a:t>
            </a:r>
          </a:p>
        </p:txBody>
      </p:sp>
      <p:sp>
        <p:nvSpPr>
          <p:cNvPr id="17" name="TextBox 17"/>
          <p:cNvSpPr txBox="1"/>
          <p:nvPr/>
        </p:nvSpPr>
        <p:spPr>
          <a:xfrm>
            <a:off x="5925879" y="8373237"/>
            <a:ext cx="8533232" cy="589788"/>
          </a:xfrm>
          <a:prstGeom prst="rect">
            <a:avLst/>
          </a:prstGeom>
        </p:spPr>
        <p:txBody>
          <a:bodyPr lIns="0" tIns="0" rIns="0" bIns="0" rtlCol="0" anchor="t">
            <a:spAutoFit/>
          </a:bodyPr>
          <a:lstStyle/>
          <a:p>
            <a:pPr algn="l">
              <a:lnSpc>
                <a:spcPts val="2346"/>
              </a:lnSpc>
            </a:pPr>
            <a:r>
              <a:rPr lang="en-US" sz="1700" b="1">
                <a:solidFill>
                  <a:srgbClr val="0C343D"/>
                </a:solidFill>
                <a:latin typeface="Lato Bold"/>
                <a:ea typeface="Lato Bold"/>
                <a:cs typeface="Lato Bold"/>
                <a:sym typeface="Lato Bold"/>
              </a:rPr>
              <a:t>Süni intellektin inkişafına baxmayaraq, insan nəzarətinə və qərar qəbul etməyə ehtiyac hələ də vacib olaraq qalır, xüsusilə mürəkkəb və yüksək riskli vəziyyətlərdə.</a:t>
            </a:r>
          </a:p>
        </p:txBody>
      </p:sp>
      <p:sp>
        <p:nvSpPr>
          <p:cNvPr id="18" name="TextBox 18"/>
          <p:cNvSpPr txBox="1"/>
          <p:nvPr/>
        </p:nvSpPr>
        <p:spPr>
          <a:xfrm>
            <a:off x="4562946" y="1442896"/>
            <a:ext cx="8298150" cy="632079"/>
          </a:xfrm>
          <a:prstGeom prst="rect">
            <a:avLst/>
          </a:prstGeom>
        </p:spPr>
        <p:txBody>
          <a:bodyPr lIns="0" tIns="0" rIns="0" bIns="0" rtlCol="0" anchor="t">
            <a:spAutoFit/>
          </a:bodyPr>
          <a:lstStyle/>
          <a:p>
            <a:pPr algn="l">
              <a:lnSpc>
                <a:spcPts val="4968"/>
              </a:lnSpc>
            </a:pPr>
            <a:r>
              <a:rPr lang="en-US" sz="3600" b="1">
                <a:solidFill>
                  <a:srgbClr val="88ADA5"/>
                </a:solidFill>
                <a:latin typeface="Arimo Bold"/>
                <a:ea typeface="Arimo Bold"/>
                <a:cs typeface="Arimo Bold"/>
                <a:sym typeface="Arimo Bold"/>
              </a:rPr>
              <a:t>Rutin Tapşırıqların Yerdəyişməsi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2" name="AutoShape 2"/>
          <p:cNvSpPr/>
          <p:nvPr/>
        </p:nvSpPr>
        <p:spPr>
          <a:xfrm>
            <a:off x="-4157914" y="-510591"/>
            <a:ext cx="9411900" cy="1130700"/>
          </a:xfrm>
          <a:prstGeom prst="line">
            <a:avLst/>
          </a:prstGeom>
          <a:ln w="19050" cap="rnd">
            <a:solidFill>
              <a:srgbClr val="45818E"/>
            </a:solidFill>
            <a:prstDash val="solid"/>
            <a:headEnd type="none" w="sm" len="sm"/>
            <a:tailEnd type="oval" w="lg" len="lg"/>
          </a:ln>
        </p:spPr>
      </p:sp>
      <p:sp>
        <p:nvSpPr>
          <p:cNvPr id="3" name="AutoShape 3"/>
          <p:cNvSpPr/>
          <p:nvPr/>
        </p:nvSpPr>
        <p:spPr>
          <a:xfrm>
            <a:off x="-5829217" y="4517850"/>
            <a:ext cx="8318100" cy="1251300"/>
          </a:xfrm>
          <a:prstGeom prst="line">
            <a:avLst/>
          </a:prstGeom>
          <a:ln w="19050" cap="rnd">
            <a:solidFill>
              <a:srgbClr val="45818E"/>
            </a:solidFill>
            <a:prstDash val="solid"/>
            <a:headEnd type="none" w="sm" len="sm"/>
            <a:tailEnd type="oval" w="lg" len="lg"/>
          </a:ln>
        </p:spPr>
      </p:sp>
      <p:sp>
        <p:nvSpPr>
          <p:cNvPr id="4" name="AutoShape 4"/>
          <p:cNvSpPr/>
          <p:nvPr/>
        </p:nvSpPr>
        <p:spPr>
          <a:xfrm>
            <a:off x="12127350" y="-83700"/>
            <a:ext cx="10263900" cy="1055700"/>
          </a:xfrm>
          <a:prstGeom prst="line">
            <a:avLst/>
          </a:prstGeom>
          <a:ln w="19050" cap="rnd">
            <a:solidFill>
              <a:srgbClr val="45818E"/>
            </a:solidFill>
            <a:prstDash val="solid"/>
            <a:headEnd type="none" w="sm" len="sm"/>
            <a:tailEnd type="oval" w="lg" len="lg"/>
          </a:ln>
        </p:spPr>
      </p:sp>
      <p:sp>
        <p:nvSpPr>
          <p:cNvPr id="5" name="AutoShape 5"/>
          <p:cNvSpPr/>
          <p:nvPr/>
        </p:nvSpPr>
        <p:spPr>
          <a:xfrm>
            <a:off x="11381109" y="9546781"/>
            <a:ext cx="10263900" cy="1055700"/>
          </a:xfrm>
          <a:prstGeom prst="line">
            <a:avLst/>
          </a:prstGeom>
          <a:ln w="19050" cap="rnd">
            <a:solidFill>
              <a:srgbClr val="45818E"/>
            </a:solidFill>
            <a:prstDash val="solid"/>
            <a:headEnd type="none" w="sm" len="sm"/>
            <a:tailEnd type="oval" w="lg" len="lg"/>
          </a:ln>
        </p:spPr>
      </p:sp>
      <p:sp>
        <p:nvSpPr>
          <p:cNvPr id="6" name="Freeform 6"/>
          <p:cNvSpPr/>
          <p:nvPr/>
        </p:nvSpPr>
        <p:spPr>
          <a:xfrm>
            <a:off x="8094028" y="54759"/>
            <a:ext cx="9691762" cy="7792994"/>
          </a:xfrm>
          <a:custGeom>
            <a:avLst/>
            <a:gdLst/>
            <a:ahLst/>
            <a:cxnLst/>
            <a:rect l="l" t="t" r="r" b="b"/>
            <a:pathLst>
              <a:path w="9691762" h="7792994">
                <a:moveTo>
                  <a:pt x="0" y="0"/>
                </a:moveTo>
                <a:lnTo>
                  <a:pt x="9691762" y="0"/>
                </a:lnTo>
                <a:lnTo>
                  <a:pt x="9691762" y="7792994"/>
                </a:lnTo>
                <a:lnTo>
                  <a:pt x="0" y="77929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7" name="Group 7"/>
          <p:cNvGrpSpPr/>
          <p:nvPr/>
        </p:nvGrpSpPr>
        <p:grpSpPr>
          <a:xfrm>
            <a:off x="1773900" y="6424326"/>
            <a:ext cx="1432800" cy="1432800"/>
            <a:chOff x="0" y="0"/>
            <a:chExt cx="1910400" cy="1910400"/>
          </a:xfrm>
        </p:grpSpPr>
        <p:sp>
          <p:nvSpPr>
            <p:cNvPr id="8" name="Freeform 8"/>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grpSp>
        <p:nvGrpSpPr>
          <p:cNvPr id="9" name="Group 9"/>
          <p:cNvGrpSpPr/>
          <p:nvPr/>
        </p:nvGrpSpPr>
        <p:grpSpPr>
          <a:xfrm>
            <a:off x="8245900" y="3513476"/>
            <a:ext cx="1432800" cy="1432800"/>
            <a:chOff x="0" y="0"/>
            <a:chExt cx="1910400" cy="1910400"/>
          </a:xfrm>
        </p:grpSpPr>
        <p:sp>
          <p:nvSpPr>
            <p:cNvPr id="10" name="Freeform 10"/>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grpSp>
        <p:nvGrpSpPr>
          <p:cNvPr id="11" name="Group 11"/>
          <p:cNvGrpSpPr/>
          <p:nvPr/>
        </p:nvGrpSpPr>
        <p:grpSpPr>
          <a:xfrm>
            <a:off x="1773900" y="3513476"/>
            <a:ext cx="1432800" cy="1432800"/>
            <a:chOff x="0" y="0"/>
            <a:chExt cx="1910400" cy="1910400"/>
          </a:xfrm>
        </p:grpSpPr>
        <p:sp>
          <p:nvSpPr>
            <p:cNvPr id="12" name="Freeform 12"/>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grpSp>
        <p:nvGrpSpPr>
          <p:cNvPr id="13" name="Group 13"/>
          <p:cNvGrpSpPr/>
          <p:nvPr/>
        </p:nvGrpSpPr>
        <p:grpSpPr>
          <a:xfrm>
            <a:off x="8245900" y="6436676"/>
            <a:ext cx="1432800" cy="1432800"/>
            <a:chOff x="0" y="0"/>
            <a:chExt cx="1910400" cy="1910400"/>
          </a:xfrm>
        </p:grpSpPr>
        <p:sp>
          <p:nvSpPr>
            <p:cNvPr id="14" name="Freeform 14"/>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sp>
        <p:nvSpPr>
          <p:cNvPr id="15" name="Freeform 15"/>
          <p:cNvSpPr/>
          <p:nvPr/>
        </p:nvSpPr>
        <p:spPr>
          <a:xfrm>
            <a:off x="2020214" y="3729558"/>
            <a:ext cx="940172" cy="1000652"/>
          </a:xfrm>
          <a:custGeom>
            <a:avLst/>
            <a:gdLst/>
            <a:ahLst/>
            <a:cxnLst/>
            <a:rect l="l" t="t" r="r" b="b"/>
            <a:pathLst>
              <a:path w="940172" h="1000652">
                <a:moveTo>
                  <a:pt x="0" y="0"/>
                </a:moveTo>
                <a:lnTo>
                  <a:pt x="940172" y="0"/>
                </a:lnTo>
                <a:lnTo>
                  <a:pt x="940172" y="1000652"/>
                </a:lnTo>
                <a:lnTo>
                  <a:pt x="0" y="10006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6" name="Freeform 16"/>
          <p:cNvSpPr/>
          <p:nvPr/>
        </p:nvSpPr>
        <p:spPr>
          <a:xfrm>
            <a:off x="8461862" y="3735634"/>
            <a:ext cx="1000872" cy="1000870"/>
          </a:xfrm>
          <a:custGeom>
            <a:avLst/>
            <a:gdLst/>
            <a:ahLst/>
            <a:cxnLst/>
            <a:rect l="l" t="t" r="r" b="b"/>
            <a:pathLst>
              <a:path w="1000872" h="1000870">
                <a:moveTo>
                  <a:pt x="0" y="0"/>
                </a:moveTo>
                <a:lnTo>
                  <a:pt x="1000872" y="0"/>
                </a:lnTo>
                <a:lnTo>
                  <a:pt x="1000872" y="1000870"/>
                </a:lnTo>
                <a:lnTo>
                  <a:pt x="0" y="10008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7" name="Freeform 17"/>
          <p:cNvSpPr/>
          <p:nvPr/>
        </p:nvSpPr>
        <p:spPr>
          <a:xfrm>
            <a:off x="8461876" y="6652658"/>
            <a:ext cx="1000872" cy="1000870"/>
          </a:xfrm>
          <a:custGeom>
            <a:avLst/>
            <a:gdLst/>
            <a:ahLst/>
            <a:cxnLst/>
            <a:rect l="l" t="t" r="r" b="b"/>
            <a:pathLst>
              <a:path w="1000872" h="1000870">
                <a:moveTo>
                  <a:pt x="0" y="0"/>
                </a:moveTo>
                <a:lnTo>
                  <a:pt x="1000872" y="0"/>
                </a:lnTo>
                <a:lnTo>
                  <a:pt x="1000872" y="1000870"/>
                </a:lnTo>
                <a:lnTo>
                  <a:pt x="0" y="100087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8" name="Freeform 18"/>
          <p:cNvSpPr/>
          <p:nvPr/>
        </p:nvSpPr>
        <p:spPr>
          <a:xfrm>
            <a:off x="1989860" y="6669824"/>
            <a:ext cx="1000870" cy="1001254"/>
          </a:xfrm>
          <a:custGeom>
            <a:avLst/>
            <a:gdLst/>
            <a:ahLst/>
            <a:cxnLst/>
            <a:rect l="l" t="t" r="r" b="b"/>
            <a:pathLst>
              <a:path w="1000870" h="1001254">
                <a:moveTo>
                  <a:pt x="0" y="0"/>
                </a:moveTo>
                <a:lnTo>
                  <a:pt x="1000870" y="0"/>
                </a:lnTo>
                <a:lnTo>
                  <a:pt x="1000870" y="1001254"/>
                </a:lnTo>
                <a:lnTo>
                  <a:pt x="0" y="100125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9" name="Freeform 19"/>
          <p:cNvSpPr/>
          <p:nvPr/>
        </p:nvSpPr>
        <p:spPr>
          <a:xfrm>
            <a:off x="15427734" y="620109"/>
            <a:ext cx="1831566" cy="971285"/>
          </a:xfrm>
          <a:custGeom>
            <a:avLst/>
            <a:gdLst/>
            <a:ahLst/>
            <a:cxnLst/>
            <a:rect l="l" t="t" r="r" b="b"/>
            <a:pathLst>
              <a:path w="1831566" h="971285">
                <a:moveTo>
                  <a:pt x="0" y="0"/>
                </a:moveTo>
                <a:lnTo>
                  <a:pt x="1831566" y="0"/>
                </a:lnTo>
                <a:lnTo>
                  <a:pt x="1831566" y="971285"/>
                </a:lnTo>
                <a:lnTo>
                  <a:pt x="0" y="971285"/>
                </a:lnTo>
                <a:lnTo>
                  <a:pt x="0" y="0"/>
                </a:lnTo>
                <a:close/>
              </a:path>
            </a:pathLst>
          </a:custGeom>
          <a:blipFill>
            <a:blip r:embed="rId13"/>
            <a:stretch>
              <a:fillRect/>
            </a:stretch>
          </a:blipFill>
        </p:spPr>
      </p:sp>
      <p:sp>
        <p:nvSpPr>
          <p:cNvPr id="20" name="TextBox 20"/>
          <p:cNvSpPr txBox="1"/>
          <p:nvPr/>
        </p:nvSpPr>
        <p:spPr>
          <a:xfrm>
            <a:off x="1531425" y="952900"/>
            <a:ext cx="15225150" cy="942975"/>
          </a:xfrm>
          <a:prstGeom prst="rect">
            <a:avLst/>
          </a:prstGeom>
        </p:spPr>
        <p:txBody>
          <a:bodyPr lIns="0" tIns="0" rIns="0" bIns="0" rtlCol="0" anchor="t">
            <a:spAutoFit/>
          </a:bodyPr>
          <a:lstStyle/>
          <a:p>
            <a:pPr algn="l">
              <a:lnSpc>
                <a:spcPts val="7200"/>
              </a:lnSpc>
            </a:pPr>
            <a:r>
              <a:rPr lang="en-US" sz="6000" b="1">
                <a:solidFill>
                  <a:srgbClr val="0C343D"/>
                </a:solidFill>
                <a:latin typeface="Arimo Bold"/>
                <a:ea typeface="Arimo Bold"/>
                <a:cs typeface="Arimo Bold"/>
                <a:sym typeface="Arimo Bold"/>
              </a:rPr>
              <a:t>Yeni İş İmkanlarının Yaradılması</a:t>
            </a:r>
          </a:p>
        </p:txBody>
      </p:sp>
      <p:sp>
        <p:nvSpPr>
          <p:cNvPr id="21" name="TextBox 21"/>
          <p:cNvSpPr txBox="1"/>
          <p:nvPr/>
        </p:nvSpPr>
        <p:spPr>
          <a:xfrm>
            <a:off x="3400535" y="3680088"/>
            <a:ext cx="3929920" cy="1208459"/>
          </a:xfrm>
          <a:prstGeom prst="rect">
            <a:avLst/>
          </a:prstGeom>
        </p:spPr>
        <p:txBody>
          <a:bodyPr lIns="0" tIns="0" rIns="0" bIns="0" rtlCol="0" anchor="t">
            <a:spAutoFit/>
          </a:bodyPr>
          <a:lstStyle/>
          <a:p>
            <a:pPr algn="l">
              <a:lnSpc>
                <a:spcPts val="2949"/>
              </a:lnSpc>
            </a:pPr>
            <a:endParaRPr/>
          </a:p>
          <a:p>
            <a:pPr algn="l">
              <a:lnSpc>
                <a:spcPts val="1895"/>
              </a:lnSpc>
            </a:pPr>
            <a:r>
              <a:rPr lang="en-US" sz="1373">
                <a:solidFill>
                  <a:srgbClr val="0C343D"/>
                </a:solidFill>
                <a:latin typeface="Lato"/>
                <a:ea typeface="Lato"/>
                <a:cs typeface="Lato"/>
                <a:sym typeface="Lato"/>
              </a:rPr>
              <a:t>Süni intellekt (AI) texnologiyasının inkişafı, AI mühəndisləri, məlumat alimləri və AI etikləri kimi yeni iş kateqoriyalarının yaranmasına səbəb olub.</a:t>
            </a:r>
          </a:p>
          <a:p>
            <a:pPr algn="l">
              <a:lnSpc>
                <a:spcPts val="1053"/>
              </a:lnSpc>
            </a:pPr>
            <a:endParaRPr lang="en-US" sz="1373">
              <a:solidFill>
                <a:srgbClr val="0C343D"/>
              </a:solidFill>
              <a:latin typeface="Lato"/>
              <a:ea typeface="Lato"/>
              <a:cs typeface="Lato"/>
              <a:sym typeface="Lato"/>
            </a:endParaRPr>
          </a:p>
        </p:txBody>
      </p:sp>
      <p:sp>
        <p:nvSpPr>
          <p:cNvPr id="22" name="TextBox 22"/>
          <p:cNvSpPr txBox="1"/>
          <p:nvPr/>
        </p:nvSpPr>
        <p:spPr>
          <a:xfrm>
            <a:off x="10002550" y="4028684"/>
            <a:ext cx="4382072" cy="949757"/>
          </a:xfrm>
          <a:prstGeom prst="rect">
            <a:avLst/>
          </a:prstGeom>
        </p:spPr>
        <p:txBody>
          <a:bodyPr lIns="0" tIns="0" rIns="0" bIns="0" rtlCol="0" anchor="t">
            <a:spAutoFit/>
          </a:bodyPr>
          <a:lstStyle/>
          <a:p>
            <a:pPr algn="l">
              <a:lnSpc>
                <a:spcPts val="1890"/>
              </a:lnSpc>
            </a:pPr>
            <a:r>
              <a:rPr lang="en-US" sz="1369">
                <a:solidFill>
                  <a:srgbClr val="0C343D"/>
                </a:solidFill>
                <a:latin typeface="Lato"/>
                <a:ea typeface="Lato"/>
                <a:cs typeface="Lato"/>
                <a:sym typeface="Lato"/>
              </a:rPr>
              <a:t>AI-nin müxtəlif sənaye sahələrinə inteqrasiyası, fərqli sahələrdən olan mütəxəssislər arasında əməkdaşlıq tələb edir və bu da yeni iş imkanlarının yaranmasına səbəb olur.</a:t>
            </a:r>
          </a:p>
          <a:p>
            <a:pPr algn="l">
              <a:lnSpc>
                <a:spcPts val="1890"/>
              </a:lnSpc>
            </a:pPr>
            <a:endParaRPr lang="en-US" sz="1369">
              <a:solidFill>
                <a:srgbClr val="0C343D"/>
              </a:solidFill>
              <a:latin typeface="Lato"/>
              <a:ea typeface="Lato"/>
              <a:cs typeface="Lato"/>
              <a:sym typeface="Lato"/>
            </a:endParaRPr>
          </a:p>
        </p:txBody>
      </p:sp>
      <p:sp>
        <p:nvSpPr>
          <p:cNvPr id="23" name="TextBox 23"/>
          <p:cNvSpPr txBox="1"/>
          <p:nvPr/>
        </p:nvSpPr>
        <p:spPr>
          <a:xfrm>
            <a:off x="3400535" y="6843054"/>
            <a:ext cx="4184547" cy="949757"/>
          </a:xfrm>
          <a:prstGeom prst="rect">
            <a:avLst/>
          </a:prstGeom>
        </p:spPr>
        <p:txBody>
          <a:bodyPr lIns="0" tIns="0" rIns="0" bIns="0" rtlCol="0" anchor="t">
            <a:spAutoFit/>
          </a:bodyPr>
          <a:lstStyle/>
          <a:p>
            <a:pPr algn="l">
              <a:lnSpc>
                <a:spcPts val="1890"/>
              </a:lnSpc>
            </a:pPr>
            <a:r>
              <a:rPr lang="en-US" sz="1370">
                <a:solidFill>
                  <a:srgbClr val="0C343D"/>
                </a:solidFill>
                <a:latin typeface="Lato"/>
                <a:ea typeface="Lato"/>
                <a:cs typeface="Lato"/>
                <a:sym typeface="Lato"/>
              </a:rPr>
              <a:t>AI sahəsindəki inkişaflar innovasiya və sahibkarlığı sürətləndirir. Startaplar və böyük şirkətlər yeni biznes modelləri və məhsulları araşdırırlar.</a:t>
            </a:r>
          </a:p>
          <a:p>
            <a:pPr algn="l">
              <a:lnSpc>
                <a:spcPts val="1890"/>
              </a:lnSpc>
            </a:pPr>
            <a:endParaRPr lang="en-US" sz="1370">
              <a:solidFill>
                <a:srgbClr val="0C343D"/>
              </a:solidFill>
              <a:latin typeface="Lato"/>
              <a:ea typeface="Lato"/>
              <a:cs typeface="Lato"/>
              <a:sym typeface="Lato"/>
            </a:endParaRPr>
          </a:p>
        </p:txBody>
      </p:sp>
      <p:sp>
        <p:nvSpPr>
          <p:cNvPr id="24" name="TextBox 24"/>
          <p:cNvSpPr txBox="1"/>
          <p:nvPr/>
        </p:nvSpPr>
        <p:spPr>
          <a:xfrm>
            <a:off x="10002550" y="6877050"/>
            <a:ext cx="4382072" cy="949757"/>
          </a:xfrm>
          <a:prstGeom prst="rect">
            <a:avLst/>
          </a:prstGeom>
        </p:spPr>
        <p:txBody>
          <a:bodyPr lIns="0" tIns="0" rIns="0" bIns="0" rtlCol="0" anchor="t">
            <a:spAutoFit/>
          </a:bodyPr>
          <a:lstStyle/>
          <a:p>
            <a:pPr algn="l">
              <a:lnSpc>
                <a:spcPts val="1890"/>
              </a:lnSpc>
            </a:pPr>
            <a:r>
              <a:rPr lang="en-US" sz="1369">
                <a:solidFill>
                  <a:srgbClr val="0C343D"/>
                </a:solidFill>
                <a:latin typeface="Lato"/>
                <a:ea typeface="Lato"/>
                <a:cs typeface="Lato"/>
                <a:sym typeface="Lato"/>
              </a:rPr>
              <a:t>AI, maşın öyrənməsi və məlumat təhlili bacarıqlarına malik mütəxəssislər yüksək tələbatdadır, çünki bizneslər AI texnologiyalarından istifadə etməyə çalışırlar.</a:t>
            </a:r>
          </a:p>
          <a:p>
            <a:pPr algn="l">
              <a:lnSpc>
                <a:spcPts val="1890"/>
              </a:lnSpc>
            </a:pPr>
            <a:endParaRPr lang="en-US" sz="1369">
              <a:solidFill>
                <a:srgbClr val="0C343D"/>
              </a:solidFill>
              <a:latin typeface="Lato"/>
              <a:ea typeface="Lato"/>
              <a:cs typeface="Lato"/>
              <a:sym typeface="Lato"/>
            </a:endParaRPr>
          </a:p>
        </p:txBody>
      </p:sp>
      <p:sp>
        <p:nvSpPr>
          <p:cNvPr id="25" name="TextBox 25"/>
          <p:cNvSpPr txBox="1"/>
          <p:nvPr/>
        </p:nvSpPr>
        <p:spPr>
          <a:xfrm>
            <a:off x="3318552" y="3575192"/>
            <a:ext cx="4815496" cy="387858"/>
          </a:xfrm>
          <a:prstGeom prst="rect">
            <a:avLst/>
          </a:prstGeom>
        </p:spPr>
        <p:txBody>
          <a:bodyPr lIns="0" tIns="0" rIns="0" bIns="0" rtlCol="0" anchor="t">
            <a:spAutoFit/>
          </a:bodyPr>
          <a:lstStyle/>
          <a:p>
            <a:pPr algn="l">
              <a:lnSpc>
                <a:spcPts val="3035"/>
              </a:lnSpc>
            </a:pPr>
            <a:r>
              <a:rPr lang="en-US" sz="2199" b="1">
                <a:solidFill>
                  <a:srgbClr val="0C343D"/>
                </a:solidFill>
                <a:latin typeface="Arimo Bold"/>
                <a:ea typeface="Arimo Bold"/>
                <a:cs typeface="Arimo Bold"/>
                <a:sym typeface="Arimo Bold"/>
              </a:rPr>
              <a:t> Xüsusi Rolların Ortaya Çıxması</a:t>
            </a:r>
          </a:p>
        </p:txBody>
      </p:sp>
      <p:sp>
        <p:nvSpPr>
          <p:cNvPr id="26" name="TextBox 26"/>
          <p:cNvSpPr txBox="1"/>
          <p:nvPr/>
        </p:nvSpPr>
        <p:spPr>
          <a:xfrm>
            <a:off x="10002550" y="3604266"/>
            <a:ext cx="3773550" cy="1062609"/>
          </a:xfrm>
          <a:prstGeom prst="rect">
            <a:avLst/>
          </a:prstGeom>
        </p:spPr>
        <p:txBody>
          <a:bodyPr lIns="0" tIns="0" rIns="0" bIns="0" rtlCol="0" anchor="t">
            <a:spAutoFit/>
          </a:bodyPr>
          <a:lstStyle/>
          <a:p>
            <a:pPr algn="l">
              <a:lnSpc>
                <a:spcPts val="3035"/>
              </a:lnSpc>
            </a:pPr>
            <a:r>
              <a:rPr lang="en-US" sz="2199" b="1">
                <a:solidFill>
                  <a:srgbClr val="0C343D"/>
                </a:solidFill>
                <a:latin typeface="Arimo Bold"/>
                <a:ea typeface="Arimo Bold"/>
                <a:cs typeface="Arimo Bold"/>
                <a:sym typeface="Arimo Bold"/>
              </a:rPr>
              <a:t>Sənayearası Əməkdaşlıq</a:t>
            </a:r>
          </a:p>
          <a:p>
            <a:pPr algn="l">
              <a:lnSpc>
                <a:spcPts val="5520"/>
              </a:lnSpc>
            </a:pPr>
            <a:endParaRPr lang="en-US" sz="2199" b="1">
              <a:solidFill>
                <a:srgbClr val="0C343D"/>
              </a:solidFill>
              <a:latin typeface="Arimo Bold"/>
              <a:ea typeface="Arimo Bold"/>
              <a:cs typeface="Arimo Bold"/>
              <a:sym typeface="Arimo Bold"/>
            </a:endParaRPr>
          </a:p>
        </p:txBody>
      </p:sp>
      <p:sp>
        <p:nvSpPr>
          <p:cNvPr id="27" name="TextBox 27"/>
          <p:cNvSpPr txBox="1"/>
          <p:nvPr/>
        </p:nvSpPr>
        <p:spPr>
          <a:xfrm>
            <a:off x="3400535" y="6384235"/>
            <a:ext cx="3773550" cy="768858"/>
          </a:xfrm>
          <a:prstGeom prst="rect">
            <a:avLst/>
          </a:prstGeom>
        </p:spPr>
        <p:txBody>
          <a:bodyPr lIns="0" tIns="0" rIns="0" bIns="0" rtlCol="0" anchor="t">
            <a:spAutoFit/>
          </a:bodyPr>
          <a:lstStyle/>
          <a:p>
            <a:pPr algn="l">
              <a:lnSpc>
                <a:spcPts val="3035"/>
              </a:lnSpc>
            </a:pPr>
            <a:r>
              <a:rPr lang="en-US" sz="2199" b="1">
                <a:solidFill>
                  <a:srgbClr val="0C343D"/>
                </a:solidFill>
                <a:latin typeface="Arimo Bold"/>
                <a:ea typeface="Arimo Bold"/>
                <a:cs typeface="Arimo Bold"/>
                <a:sym typeface="Arimo Bold"/>
              </a:rPr>
              <a:t>İnnovasiya və Sahibkarlıq</a:t>
            </a:r>
          </a:p>
          <a:p>
            <a:pPr algn="l">
              <a:lnSpc>
                <a:spcPts val="3035"/>
              </a:lnSpc>
            </a:pPr>
            <a:endParaRPr lang="en-US" sz="2199" b="1">
              <a:solidFill>
                <a:srgbClr val="0C343D"/>
              </a:solidFill>
              <a:latin typeface="Arimo Bold"/>
              <a:ea typeface="Arimo Bold"/>
              <a:cs typeface="Arimo Bold"/>
              <a:sym typeface="Arimo Bold"/>
            </a:endParaRPr>
          </a:p>
        </p:txBody>
      </p:sp>
      <p:sp>
        <p:nvSpPr>
          <p:cNvPr id="28" name="TextBox 28"/>
          <p:cNvSpPr txBox="1"/>
          <p:nvPr/>
        </p:nvSpPr>
        <p:spPr>
          <a:xfrm>
            <a:off x="10002550" y="6458625"/>
            <a:ext cx="3773550" cy="768858"/>
          </a:xfrm>
          <a:prstGeom prst="rect">
            <a:avLst/>
          </a:prstGeom>
        </p:spPr>
        <p:txBody>
          <a:bodyPr lIns="0" tIns="0" rIns="0" bIns="0" rtlCol="0" anchor="t">
            <a:spAutoFit/>
          </a:bodyPr>
          <a:lstStyle/>
          <a:p>
            <a:pPr algn="l">
              <a:lnSpc>
                <a:spcPts val="3035"/>
              </a:lnSpc>
            </a:pPr>
            <a:r>
              <a:rPr lang="en-US" sz="2199" b="1">
                <a:solidFill>
                  <a:srgbClr val="0C343D"/>
                </a:solidFill>
                <a:latin typeface="Arimo Bold"/>
                <a:ea typeface="Arimo Bold"/>
                <a:cs typeface="Arimo Bold"/>
                <a:sym typeface="Arimo Bold"/>
              </a:rPr>
              <a:t>Bacarıqlara Artan Tələb</a:t>
            </a:r>
          </a:p>
          <a:p>
            <a:pPr algn="l">
              <a:lnSpc>
                <a:spcPts val="3035"/>
              </a:lnSpc>
            </a:pPr>
            <a:endParaRPr lang="en-US" sz="2199" b="1">
              <a:solidFill>
                <a:srgbClr val="0C343D"/>
              </a:solidFill>
              <a:latin typeface="Arimo Bold"/>
              <a:ea typeface="Arimo Bold"/>
              <a:cs typeface="Arimo Bold"/>
              <a:sym typeface="Arimo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2" name="Freeform 2"/>
          <p:cNvSpPr/>
          <p:nvPr/>
        </p:nvSpPr>
        <p:spPr>
          <a:xfrm>
            <a:off x="861283" y="5850053"/>
            <a:ext cx="13244284" cy="6026942"/>
          </a:xfrm>
          <a:custGeom>
            <a:avLst/>
            <a:gdLst/>
            <a:ahLst/>
            <a:cxnLst/>
            <a:rect l="l" t="t" r="r" b="b"/>
            <a:pathLst>
              <a:path w="13244284" h="6026942">
                <a:moveTo>
                  <a:pt x="0" y="0"/>
                </a:moveTo>
                <a:lnTo>
                  <a:pt x="13244284" y="0"/>
                </a:lnTo>
                <a:lnTo>
                  <a:pt x="13244284" y="6026942"/>
                </a:lnTo>
                <a:lnTo>
                  <a:pt x="0" y="602694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AutoShape 3"/>
          <p:cNvSpPr/>
          <p:nvPr/>
        </p:nvSpPr>
        <p:spPr>
          <a:xfrm rot="916321">
            <a:off x="-1137785" y="1290325"/>
            <a:ext cx="5529570" cy="0"/>
          </a:xfrm>
          <a:prstGeom prst="line">
            <a:avLst/>
          </a:prstGeom>
          <a:ln w="19050" cap="rnd">
            <a:solidFill>
              <a:srgbClr val="45818E"/>
            </a:solidFill>
            <a:prstDash val="solid"/>
            <a:headEnd type="none" w="sm" len="sm"/>
            <a:tailEnd type="oval" w="lg" len="lg"/>
          </a:ln>
        </p:spPr>
      </p:sp>
      <p:sp>
        <p:nvSpPr>
          <p:cNvPr id="4" name="AutoShape 4"/>
          <p:cNvSpPr/>
          <p:nvPr/>
        </p:nvSpPr>
        <p:spPr>
          <a:xfrm rot="916321">
            <a:off x="-832985" y="1595125"/>
            <a:ext cx="5529570" cy="0"/>
          </a:xfrm>
          <a:prstGeom prst="line">
            <a:avLst/>
          </a:prstGeom>
          <a:ln w="19050" cap="rnd">
            <a:solidFill>
              <a:srgbClr val="45818E"/>
            </a:solidFill>
            <a:prstDash val="solid"/>
            <a:headEnd type="none" w="sm" len="sm"/>
            <a:tailEnd type="oval" w="lg" len="lg"/>
          </a:ln>
        </p:spPr>
      </p:sp>
      <p:sp>
        <p:nvSpPr>
          <p:cNvPr id="5" name="AutoShape 5"/>
          <p:cNvSpPr/>
          <p:nvPr/>
        </p:nvSpPr>
        <p:spPr>
          <a:xfrm rot="9824691">
            <a:off x="13750474" y="8445975"/>
            <a:ext cx="7188252" cy="0"/>
          </a:xfrm>
          <a:prstGeom prst="line">
            <a:avLst/>
          </a:prstGeom>
          <a:ln w="19050" cap="rnd">
            <a:solidFill>
              <a:srgbClr val="45818E"/>
            </a:solidFill>
            <a:prstDash val="solid"/>
            <a:headEnd type="none" w="sm" len="sm"/>
            <a:tailEnd type="oval" w="lg" len="lg"/>
          </a:ln>
        </p:spPr>
      </p:sp>
      <p:sp>
        <p:nvSpPr>
          <p:cNvPr id="6" name="AutoShape 6"/>
          <p:cNvSpPr/>
          <p:nvPr/>
        </p:nvSpPr>
        <p:spPr>
          <a:xfrm rot="9589218">
            <a:off x="15110077" y="8873775"/>
            <a:ext cx="6013645" cy="0"/>
          </a:xfrm>
          <a:prstGeom prst="line">
            <a:avLst/>
          </a:prstGeom>
          <a:ln w="19050" cap="rnd">
            <a:solidFill>
              <a:srgbClr val="45818E"/>
            </a:solidFill>
            <a:prstDash val="solid"/>
            <a:headEnd type="none" w="sm" len="sm"/>
            <a:tailEnd type="oval" w="lg" len="lg"/>
          </a:ln>
        </p:spPr>
      </p:sp>
      <p:sp>
        <p:nvSpPr>
          <p:cNvPr id="7" name="Freeform 7"/>
          <p:cNvSpPr/>
          <p:nvPr/>
        </p:nvSpPr>
        <p:spPr>
          <a:xfrm>
            <a:off x="11649650" y="3055300"/>
            <a:ext cx="5708348" cy="5589506"/>
          </a:xfrm>
          <a:custGeom>
            <a:avLst/>
            <a:gdLst/>
            <a:ahLst/>
            <a:cxnLst/>
            <a:rect l="l" t="t" r="r" b="b"/>
            <a:pathLst>
              <a:path w="5708348" h="5589506">
                <a:moveTo>
                  <a:pt x="0" y="0"/>
                </a:moveTo>
                <a:lnTo>
                  <a:pt x="5708348" y="0"/>
                </a:lnTo>
                <a:lnTo>
                  <a:pt x="5708348" y="5589506"/>
                </a:lnTo>
                <a:lnTo>
                  <a:pt x="0" y="55895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6762437" y="1942375"/>
            <a:ext cx="6267010" cy="3269086"/>
          </a:xfrm>
          <a:prstGeom prst="rect">
            <a:avLst/>
          </a:prstGeom>
        </p:spPr>
        <p:txBody>
          <a:bodyPr lIns="0" tIns="0" rIns="0" bIns="0" rtlCol="0" anchor="t">
            <a:spAutoFit/>
          </a:bodyPr>
          <a:lstStyle/>
          <a:p>
            <a:pPr algn="l">
              <a:lnSpc>
                <a:spcPts val="2714"/>
              </a:lnSpc>
            </a:pPr>
            <a:r>
              <a:rPr lang="en-US" sz="1939" b="1">
                <a:solidFill>
                  <a:srgbClr val="000000"/>
                </a:solidFill>
                <a:latin typeface="Carlito Bold"/>
                <a:ea typeface="Carlito Bold"/>
                <a:cs typeface="Carlito Bold"/>
                <a:sym typeface="Carlito Bold"/>
              </a:rPr>
              <a:t>     </a:t>
            </a:r>
          </a:p>
          <a:p>
            <a:pPr algn="ctr">
              <a:lnSpc>
                <a:spcPts val="11763"/>
              </a:lnSpc>
            </a:pPr>
            <a:r>
              <a:rPr lang="en-US" sz="8402" b="1">
                <a:solidFill>
                  <a:srgbClr val="D9EAD3"/>
                </a:solidFill>
                <a:latin typeface="Carlito Bold"/>
                <a:ea typeface="Carlito Bold"/>
                <a:cs typeface="Carlito Bold"/>
                <a:sym typeface="Carlito Bold"/>
              </a:rPr>
              <a:t>02</a:t>
            </a:r>
          </a:p>
          <a:p>
            <a:pPr algn="ctr">
              <a:lnSpc>
                <a:spcPts val="11763"/>
              </a:lnSpc>
            </a:pPr>
            <a:r>
              <a:rPr lang="en-US" sz="8402" b="1">
                <a:solidFill>
                  <a:srgbClr val="000000"/>
                </a:solidFill>
                <a:latin typeface="Carlito Bold"/>
                <a:ea typeface="Carlito Bold"/>
                <a:cs typeface="Carlito Bold"/>
                <a:sym typeface="Carlito Bold"/>
              </a:rPr>
              <a:t> </a:t>
            </a:r>
          </a:p>
        </p:txBody>
      </p:sp>
      <p:sp>
        <p:nvSpPr>
          <p:cNvPr id="9" name="TextBox 9"/>
          <p:cNvSpPr txBox="1"/>
          <p:nvPr/>
        </p:nvSpPr>
        <p:spPr>
          <a:xfrm>
            <a:off x="1028700" y="3753631"/>
            <a:ext cx="10079821" cy="3239890"/>
          </a:xfrm>
          <a:prstGeom prst="rect">
            <a:avLst/>
          </a:prstGeom>
        </p:spPr>
        <p:txBody>
          <a:bodyPr lIns="0" tIns="0" rIns="0" bIns="0" rtlCol="0" anchor="t">
            <a:spAutoFit/>
          </a:bodyPr>
          <a:lstStyle/>
          <a:p>
            <a:pPr algn="l">
              <a:lnSpc>
                <a:spcPts val="5054"/>
              </a:lnSpc>
            </a:pPr>
            <a:r>
              <a:rPr lang="en-US" sz="3610" b="1">
                <a:solidFill>
                  <a:srgbClr val="88ADA5"/>
                </a:solidFill>
                <a:latin typeface="Carlito Bold"/>
                <a:ea typeface="Carlito Bold"/>
                <a:cs typeface="Carlito Bold"/>
                <a:sym typeface="Carlito Bold"/>
              </a:rPr>
              <a:t>     </a:t>
            </a:r>
          </a:p>
          <a:p>
            <a:pPr algn="r">
              <a:lnSpc>
                <a:spcPts val="5054"/>
              </a:lnSpc>
            </a:pPr>
            <a:r>
              <a:rPr lang="en-US" sz="3610" b="1">
                <a:solidFill>
                  <a:srgbClr val="88ADA5"/>
                </a:solidFill>
                <a:latin typeface="Carlito Bold"/>
                <a:ea typeface="Carlito Bold"/>
                <a:cs typeface="Carlito Bold"/>
                <a:sym typeface="Carlito Bold"/>
              </a:rPr>
              <a:t>Süni intellektlə idarə olunan iqtisadiyyatla bacarıqların inkişaf etdirilməsinin və davamlı öyrənmənin əhəmiyyəti</a:t>
            </a:r>
          </a:p>
          <a:p>
            <a:pPr algn="ctr">
              <a:lnSpc>
                <a:spcPts val="5054"/>
              </a:lnSpc>
            </a:pPr>
            <a:r>
              <a:rPr lang="en-US" sz="3610" b="1">
                <a:solidFill>
                  <a:srgbClr val="88ADA5"/>
                </a:solidFill>
                <a:latin typeface="Carlito Bold"/>
                <a:ea typeface="Carlito Bold"/>
                <a:cs typeface="Carlito Bold"/>
                <a:sym typeface="Carlito Bold"/>
              </a:rPr>
              <a:t> </a:t>
            </a:r>
          </a:p>
        </p:txBody>
      </p:sp>
      <p:sp>
        <p:nvSpPr>
          <p:cNvPr id="10" name="Freeform 10"/>
          <p:cNvSpPr/>
          <p:nvPr/>
        </p:nvSpPr>
        <p:spPr>
          <a:xfrm>
            <a:off x="8228217" y="543058"/>
            <a:ext cx="1831566" cy="971285"/>
          </a:xfrm>
          <a:custGeom>
            <a:avLst/>
            <a:gdLst/>
            <a:ahLst/>
            <a:cxnLst/>
            <a:rect l="l" t="t" r="r" b="b"/>
            <a:pathLst>
              <a:path w="1831566" h="971285">
                <a:moveTo>
                  <a:pt x="0" y="0"/>
                </a:moveTo>
                <a:lnTo>
                  <a:pt x="1831566" y="0"/>
                </a:lnTo>
                <a:lnTo>
                  <a:pt x="1831566" y="971284"/>
                </a:lnTo>
                <a:lnTo>
                  <a:pt x="0" y="971284"/>
                </a:lnTo>
                <a:lnTo>
                  <a:pt x="0" y="0"/>
                </a:lnTo>
                <a:close/>
              </a:path>
            </a:pathLst>
          </a:custGeom>
          <a:blipFill>
            <a:blip r:embed="rId7"/>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2" name="Freeform 2"/>
          <p:cNvSpPr/>
          <p:nvPr/>
        </p:nvSpPr>
        <p:spPr>
          <a:xfrm>
            <a:off x="288576" y="294154"/>
            <a:ext cx="908093" cy="2202771"/>
          </a:xfrm>
          <a:custGeom>
            <a:avLst/>
            <a:gdLst/>
            <a:ahLst/>
            <a:cxnLst/>
            <a:rect l="l" t="t" r="r" b="b"/>
            <a:pathLst>
              <a:path w="908093" h="2202771">
                <a:moveTo>
                  <a:pt x="0" y="0"/>
                </a:moveTo>
                <a:lnTo>
                  <a:pt x="908093" y="0"/>
                </a:lnTo>
                <a:lnTo>
                  <a:pt x="908093" y="2202771"/>
                </a:lnTo>
                <a:lnTo>
                  <a:pt x="0" y="220277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AutoShape 3"/>
          <p:cNvSpPr/>
          <p:nvPr/>
        </p:nvSpPr>
        <p:spPr>
          <a:xfrm>
            <a:off x="4964666" y="-6322118"/>
            <a:ext cx="17183100" cy="10274700"/>
          </a:xfrm>
          <a:prstGeom prst="line">
            <a:avLst/>
          </a:prstGeom>
          <a:ln w="19050" cap="rnd">
            <a:solidFill>
              <a:srgbClr val="45818E"/>
            </a:solidFill>
            <a:prstDash val="solid"/>
            <a:headEnd type="none" w="sm" len="sm"/>
            <a:tailEnd type="oval" w="lg" len="lg"/>
          </a:ln>
        </p:spPr>
      </p:sp>
      <p:sp>
        <p:nvSpPr>
          <p:cNvPr id="4" name="AutoShape 4"/>
          <p:cNvSpPr/>
          <p:nvPr/>
        </p:nvSpPr>
        <p:spPr>
          <a:xfrm>
            <a:off x="4959778" y="-6822471"/>
            <a:ext cx="17183100" cy="10274700"/>
          </a:xfrm>
          <a:prstGeom prst="line">
            <a:avLst/>
          </a:prstGeom>
          <a:ln w="19050" cap="rnd">
            <a:solidFill>
              <a:srgbClr val="45818E"/>
            </a:solidFill>
            <a:prstDash val="solid"/>
            <a:headEnd type="none" w="sm" len="sm"/>
            <a:tailEnd type="oval" w="lg" len="lg"/>
          </a:ln>
        </p:spPr>
      </p:sp>
      <p:grpSp>
        <p:nvGrpSpPr>
          <p:cNvPr id="5" name="Group 5"/>
          <p:cNvGrpSpPr/>
          <p:nvPr/>
        </p:nvGrpSpPr>
        <p:grpSpPr>
          <a:xfrm>
            <a:off x="9490526" y="3243750"/>
            <a:ext cx="1432800" cy="1432800"/>
            <a:chOff x="0" y="0"/>
            <a:chExt cx="1910400" cy="1910400"/>
          </a:xfrm>
        </p:grpSpPr>
        <p:sp>
          <p:nvSpPr>
            <p:cNvPr id="6" name="Freeform 6"/>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sp>
        <p:nvSpPr>
          <p:cNvPr id="7" name="AutoShape 7"/>
          <p:cNvSpPr/>
          <p:nvPr/>
        </p:nvSpPr>
        <p:spPr>
          <a:xfrm>
            <a:off x="12312777" y="5887125"/>
            <a:ext cx="3911297" cy="19050"/>
          </a:xfrm>
          <a:prstGeom prst="line">
            <a:avLst/>
          </a:prstGeom>
          <a:ln w="19050" cap="rnd">
            <a:solidFill>
              <a:srgbClr val="45818E"/>
            </a:solidFill>
            <a:prstDash val="solid"/>
            <a:headEnd type="none" w="sm" len="sm"/>
            <a:tailEnd type="oval" w="lg" len="lg"/>
          </a:ln>
        </p:spPr>
      </p:sp>
      <p:sp>
        <p:nvSpPr>
          <p:cNvPr id="8" name="AutoShape 8"/>
          <p:cNvSpPr/>
          <p:nvPr/>
        </p:nvSpPr>
        <p:spPr>
          <a:xfrm>
            <a:off x="10904178" y="7823975"/>
            <a:ext cx="1950096" cy="19050"/>
          </a:xfrm>
          <a:prstGeom prst="line">
            <a:avLst/>
          </a:prstGeom>
          <a:ln w="19050" cap="rnd">
            <a:solidFill>
              <a:srgbClr val="45818E"/>
            </a:solidFill>
            <a:prstDash val="solid"/>
            <a:headEnd type="none" w="sm" len="sm"/>
            <a:tailEnd type="oval" w="lg" len="lg"/>
          </a:ln>
        </p:spPr>
      </p:sp>
      <p:grpSp>
        <p:nvGrpSpPr>
          <p:cNvPr id="9" name="Group 9"/>
          <p:cNvGrpSpPr/>
          <p:nvPr/>
        </p:nvGrpSpPr>
        <p:grpSpPr>
          <a:xfrm>
            <a:off x="12835026" y="7116500"/>
            <a:ext cx="1432800" cy="1432800"/>
            <a:chOff x="0" y="0"/>
            <a:chExt cx="1910400" cy="1910400"/>
          </a:xfrm>
        </p:grpSpPr>
        <p:sp>
          <p:nvSpPr>
            <p:cNvPr id="10" name="Freeform 10"/>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grpSp>
        <p:nvGrpSpPr>
          <p:cNvPr id="11" name="Group 11"/>
          <p:cNvGrpSpPr/>
          <p:nvPr/>
        </p:nvGrpSpPr>
        <p:grpSpPr>
          <a:xfrm>
            <a:off x="9490526" y="7116500"/>
            <a:ext cx="1432800" cy="1432800"/>
            <a:chOff x="0" y="0"/>
            <a:chExt cx="1910400" cy="1910400"/>
          </a:xfrm>
        </p:grpSpPr>
        <p:sp>
          <p:nvSpPr>
            <p:cNvPr id="12" name="Freeform 12"/>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grpSp>
        <p:nvGrpSpPr>
          <p:cNvPr id="13" name="Group 13"/>
          <p:cNvGrpSpPr/>
          <p:nvPr/>
        </p:nvGrpSpPr>
        <p:grpSpPr>
          <a:xfrm>
            <a:off x="12835026" y="3243750"/>
            <a:ext cx="1432800" cy="1432800"/>
            <a:chOff x="0" y="0"/>
            <a:chExt cx="1910400" cy="1910400"/>
          </a:xfrm>
        </p:grpSpPr>
        <p:sp>
          <p:nvSpPr>
            <p:cNvPr id="14" name="Freeform 14"/>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sp>
        <p:nvSpPr>
          <p:cNvPr id="15" name="AutoShape 15"/>
          <p:cNvSpPr/>
          <p:nvPr/>
        </p:nvSpPr>
        <p:spPr>
          <a:xfrm flipV="1">
            <a:off x="10923326" y="3960150"/>
            <a:ext cx="1911700" cy="0"/>
          </a:xfrm>
          <a:prstGeom prst="line">
            <a:avLst/>
          </a:prstGeom>
          <a:ln w="19050" cap="rnd">
            <a:solidFill>
              <a:srgbClr val="45818E"/>
            </a:solidFill>
            <a:prstDash val="solid"/>
            <a:headEnd type="none" w="sm" len="sm"/>
            <a:tailEnd type="oval" w="lg" len="lg"/>
          </a:ln>
        </p:spPr>
      </p:sp>
      <p:sp>
        <p:nvSpPr>
          <p:cNvPr id="16" name="Freeform 16"/>
          <p:cNvSpPr/>
          <p:nvPr/>
        </p:nvSpPr>
        <p:spPr>
          <a:xfrm>
            <a:off x="9910416" y="3460404"/>
            <a:ext cx="674398" cy="1000706"/>
          </a:xfrm>
          <a:custGeom>
            <a:avLst/>
            <a:gdLst/>
            <a:ahLst/>
            <a:cxnLst/>
            <a:rect l="l" t="t" r="r" b="b"/>
            <a:pathLst>
              <a:path w="674398" h="1000706">
                <a:moveTo>
                  <a:pt x="0" y="0"/>
                </a:moveTo>
                <a:lnTo>
                  <a:pt x="674398" y="0"/>
                </a:lnTo>
                <a:lnTo>
                  <a:pt x="674398" y="1000706"/>
                </a:lnTo>
                <a:lnTo>
                  <a:pt x="0" y="10007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7" name="Freeform 17"/>
          <p:cNvSpPr/>
          <p:nvPr/>
        </p:nvSpPr>
        <p:spPr>
          <a:xfrm>
            <a:off x="13051094" y="7332458"/>
            <a:ext cx="1000706" cy="1000870"/>
          </a:xfrm>
          <a:custGeom>
            <a:avLst/>
            <a:gdLst/>
            <a:ahLst/>
            <a:cxnLst/>
            <a:rect l="l" t="t" r="r" b="b"/>
            <a:pathLst>
              <a:path w="1000706" h="1000870">
                <a:moveTo>
                  <a:pt x="0" y="0"/>
                </a:moveTo>
                <a:lnTo>
                  <a:pt x="1000706" y="0"/>
                </a:lnTo>
                <a:lnTo>
                  <a:pt x="1000706" y="1000870"/>
                </a:lnTo>
                <a:lnTo>
                  <a:pt x="0" y="10008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8" name="Freeform 18"/>
          <p:cNvSpPr/>
          <p:nvPr/>
        </p:nvSpPr>
        <p:spPr>
          <a:xfrm>
            <a:off x="13051002" y="3460280"/>
            <a:ext cx="1000652" cy="1000926"/>
          </a:xfrm>
          <a:custGeom>
            <a:avLst/>
            <a:gdLst/>
            <a:ahLst/>
            <a:cxnLst/>
            <a:rect l="l" t="t" r="r" b="b"/>
            <a:pathLst>
              <a:path w="1000652" h="1000926">
                <a:moveTo>
                  <a:pt x="0" y="0"/>
                </a:moveTo>
                <a:lnTo>
                  <a:pt x="1000652" y="0"/>
                </a:lnTo>
                <a:lnTo>
                  <a:pt x="1000652" y="1000926"/>
                </a:lnTo>
                <a:lnTo>
                  <a:pt x="0" y="100092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9" name="Freeform 19"/>
          <p:cNvSpPr/>
          <p:nvPr/>
        </p:nvSpPr>
        <p:spPr>
          <a:xfrm>
            <a:off x="9755088" y="7333518"/>
            <a:ext cx="905184" cy="998796"/>
          </a:xfrm>
          <a:custGeom>
            <a:avLst/>
            <a:gdLst/>
            <a:ahLst/>
            <a:cxnLst/>
            <a:rect l="l" t="t" r="r" b="b"/>
            <a:pathLst>
              <a:path w="905184" h="998796">
                <a:moveTo>
                  <a:pt x="0" y="0"/>
                </a:moveTo>
                <a:lnTo>
                  <a:pt x="905184" y="0"/>
                </a:lnTo>
                <a:lnTo>
                  <a:pt x="905184" y="998796"/>
                </a:lnTo>
                <a:lnTo>
                  <a:pt x="0" y="99879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20" name="AutoShape 20"/>
          <p:cNvSpPr/>
          <p:nvPr/>
        </p:nvSpPr>
        <p:spPr>
          <a:xfrm>
            <a:off x="9490526" y="3960150"/>
            <a:ext cx="0" cy="3872750"/>
          </a:xfrm>
          <a:prstGeom prst="line">
            <a:avLst/>
          </a:prstGeom>
          <a:ln w="19050" cap="rnd">
            <a:solidFill>
              <a:srgbClr val="45818E"/>
            </a:solidFill>
            <a:prstDash val="solid"/>
            <a:headEnd type="oval" w="lg" len="lg"/>
            <a:tailEnd type="none" w="sm" len="sm"/>
          </a:ln>
        </p:spPr>
      </p:sp>
      <p:sp>
        <p:nvSpPr>
          <p:cNvPr id="21" name="Freeform 21"/>
          <p:cNvSpPr/>
          <p:nvPr/>
        </p:nvSpPr>
        <p:spPr>
          <a:xfrm>
            <a:off x="15427734" y="8333328"/>
            <a:ext cx="1831566" cy="971285"/>
          </a:xfrm>
          <a:custGeom>
            <a:avLst/>
            <a:gdLst/>
            <a:ahLst/>
            <a:cxnLst/>
            <a:rect l="l" t="t" r="r" b="b"/>
            <a:pathLst>
              <a:path w="1831566" h="971285">
                <a:moveTo>
                  <a:pt x="0" y="0"/>
                </a:moveTo>
                <a:lnTo>
                  <a:pt x="1831566" y="0"/>
                </a:lnTo>
                <a:lnTo>
                  <a:pt x="1831566" y="971285"/>
                </a:lnTo>
                <a:lnTo>
                  <a:pt x="0" y="971285"/>
                </a:lnTo>
                <a:lnTo>
                  <a:pt x="0" y="0"/>
                </a:lnTo>
                <a:close/>
              </a:path>
            </a:pathLst>
          </a:custGeom>
          <a:blipFill>
            <a:blip r:embed="rId13"/>
            <a:stretch>
              <a:fillRect/>
            </a:stretch>
          </a:blipFill>
        </p:spPr>
      </p:sp>
      <p:sp>
        <p:nvSpPr>
          <p:cNvPr id="22" name="TextBox 22"/>
          <p:cNvSpPr txBox="1"/>
          <p:nvPr/>
        </p:nvSpPr>
        <p:spPr>
          <a:xfrm>
            <a:off x="1531425" y="952900"/>
            <a:ext cx="15225150" cy="942975"/>
          </a:xfrm>
          <a:prstGeom prst="rect">
            <a:avLst/>
          </a:prstGeom>
        </p:spPr>
        <p:txBody>
          <a:bodyPr lIns="0" tIns="0" rIns="0" bIns="0" rtlCol="0" anchor="t">
            <a:spAutoFit/>
          </a:bodyPr>
          <a:lstStyle/>
          <a:p>
            <a:pPr algn="l">
              <a:lnSpc>
                <a:spcPts val="7200"/>
              </a:lnSpc>
            </a:pPr>
            <a:r>
              <a:rPr lang="en-US" sz="6000" b="1">
                <a:solidFill>
                  <a:srgbClr val="88ADA5"/>
                </a:solidFill>
                <a:latin typeface="Arimo Bold"/>
                <a:ea typeface="Arimo Bold"/>
                <a:cs typeface="Arimo Bold"/>
                <a:sym typeface="Arimo Bold"/>
              </a:rPr>
              <a:t>Süni İntellekt Sistemlərinin Mütəxəssisləri</a:t>
            </a:r>
          </a:p>
        </p:txBody>
      </p:sp>
      <p:sp>
        <p:nvSpPr>
          <p:cNvPr id="23" name="TextBox 23"/>
          <p:cNvSpPr txBox="1"/>
          <p:nvPr/>
        </p:nvSpPr>
        <p:spPr>
          <a:xfrm>
            <a:off x="1274810" y="2665272"/>
            <a:ext cx="7369937" cy="6450937"/>
          </a:xfrm>
          <a:prstGeom prst="rect">
            <a:avLst/>
          </a:prstGeom>
        </p:spPr>
        <p:txBody>
          <a:bodyPr lIns="0" tIns="0" rIns="0" bIns="0" rtlCol="0" anchor="t">
            <a:spAutoFit/>
          </a:bodyPr>
          <a:lstStyle/>
          <a:p>
            <a:pPr algn="l">
              <a:lnSpc>
                <a:spcPts val="1961"/>
              </a:lnSpc>
            </a:pPr>
            <a:r>
              <a:rPr lang="en-US" sz="1401" b="1">
                <a:solidFill>
                  <a:srgbClr val="88ADA5"/>
                </a:solidFill>
                <a:latin typeface="Arimo Bold"/>
                <a:ea typeface="Arimo Bold"/>
                <a:cs typeface="Arimo Bold"/>
                <a:sym typeface="Arimo Bold"/>
              </a:rPr>
              <a:t>1. Süni İntellektin Etik Nəticələrini Anlamaq</a:t>
            </a:r>
          </a:p>
          <a:p>
            <a:pPr algn="l">
              <a:lnSpc>
                <a:spcPts val="1961"/>
              </a:lnSpc>
            </a:pPr>
            <a:endParaRPr lang="en-US" sz="1401" b="1">
              <a:solidFill>
                <a:srgbClr val="88ADA5"/>
              </a:solidFill>
              <a:latin typeface="Arimo Bold"/>
              <a:ea typeface="Arimo Bold"/>
              <a:cs typeface="Arimo Bold"/>
              <a:sym typeface="Arimo Bold"/>
            </a:endParaRPr>
          </a:p>
          <a:p>
            <a:pPr algn="l">
              <a:lnSpc>
                <a:spcPts val="2100"/>
              </a:lnSpc>
            </a:pPr>
            <a:r>
              <a:rPr lang="en-US" sz="1500">
                <a:solidFill>
                  <a:srgbClr val="0C343D"/>
                </a:solidFill>
                <a:latin typeface="Arimo"/>
                <a:ea typeface="Arimo"/>
                <a:cs typeface="Arimo"/>
                <a:sym typeface="Arimo"/>
              </a:rPr>
              <a:t>Süni intellekt etikası mütəxəssisləri, AI sistemlərinin inkişafı və tətbiqi zamanı ortaya çıxan mürəkkəb etik məsələləri idarə etməkdən məsuldurlar. Onlar AI texnologiyasının məsuliyyətli və insan haqlarına, eləcə də ictimai dəyərlərə hörmət edən bir şəkildə istifadə olunmasını təmin edirlər.</a:t>
            </a:r>
          </a:p>
          <a:p>
            <a:pPr algn="l">
              <a:lnSpc>
                <a:spcPts val="1961"/>
              </a:lnSpc>
            </a:pPr>
            <a:endParaRPr lang="en-US" sz="1500">
              <a:solidFill>
                <a:srgbClr val="0C343D"/>
              </a:solidFill>
              <a:latin typeface="Arimo"/>
              <a:ea typeface="Arimo"/>
              <a:cs typeface="Arimo"/>
              <a:sym typeface="Arimo"/>
            </a:endParaRPr>
          </a:p>
          <a:p>
            <a:pPr algn="l">
              <a:lnSpc>
                <a:spcPts val="1961"/>
              </a:lnSpc>
            </a:pPr>
            <a:r>
              <a:rPr lang="en-US" sz="1401" b="1">
                <a:solidFill>
                  <a:srgbClr val="88ADA5"/>
                </a:solidFill>
                <a:latin typeface="Arimo Bold"/>
                <a:ea typeface="Arimo Bold"/>
                <a:cs typeface="Arimo Bold"/>
                <a:sym typeface="Arimo Bold"/>
              </a:rPr>
              <a:t>2. Süni İntellektin İdarəetmə Çərçivələrinin İnkişafı</a:t>
            </a:r>
          </a:p>
          <a:p>
            <a:pPr algn="l">
              <a:lnSpc>
                <a:spcPts val="1961"/>
              </a:lnSpc>
            </a:pPr>
            <a:endParaRPr lang="en-US" sz="1401" b="1">
              <a:solidFill>
                <a:srgbClr val="88ADA5"/>
              </a:solidFill>
              <a:latin typeface="Arimo Bold"/>
              <a:ea typeface="Arimo Bold"/>
              <a:cs typeface="Arimo Bold"/>
              <a:sym typeface="Arimo Bold"/>
            </a:endParaRPr>
          </a:p>
          <a:p>
            <a:pPr algn="l">
              <a:lnSpc>
                <a:spcPts val="2100"/>
              </a:lnSpc>
            </a:pPr>
            <a:r>
              <a:rPr lang="en-US" sz="1500">
                <a:solidFill>
                  <a:srgbClr val="0C343D"/>
                </a:solidFill>
                <a:latin typeface="Arimo"/>
                <a:ea typeface="Arimo"/>
                <a:cs typeface="Arimo"/>
                <a:sym typeface="Arimo"/>
              </a:rPr>
              <a:t>Bu mütəxəssislər, AI-nin istifadəsini tənzimləyən qaydalar və siyasətlər hazırlamaq üzərində çalışırlar. Onlar AI-nin ədalətli, şəffaf və hesabatlı şəkildə istifadə olunmasını təmin edirlər.</a:t>
            </a:r>
          </a:p>
          <a:p>
            <a:pPr algn="l">
              <a:lnSpc>
                <a:spcPts val="1961"/>
              </a:lnSpc>
            </a:pPr>
            <a:endParaRPr lang="en-US" sz="1500">
              <a:solidFill>
                <a:srgbClr val="0C343D"/>
              </a:solidFill>
              <a:latin typeface="Arimo"/>
              <a:ea typeface="Arimo"/>
              <a:cs typeface="Arimo"/>
              <a:sym typeface="Arimo"/>
            </a:endParaRPr>
          </a:p>
          <a:p>
            <a:pPr algn="l">
              <a:lnSpc>
                <a:spcPts val="1961"/>
              </a:lnSpc>
            </a:pPr>
            <a:r>
              <a:rPr lang="en-US" sz="1401" b="1">
                <a:solidFill>
                  <a:srgbClr val="88ADA5"/>
                </a:solidFill>
                <a:latin typeface="Arimo Bold"/>
                <a:ea typeface="Arimo Bold"/>
                <a:cs typeface="Arimo Bold"/>
                <a:sym typeface="Arimo Bold"/>
              </a:rPr>
              <a:t>3. Təsir Dəyərləndirmələrinin Aparılması</a:t>
            </a:r>
          </a:p>
          <a:p>
            <a:pPr algn="l">
              <a:lnSpc>
                <a:spcPts val="1961"/>
              </a:lnSpc>
            </a:pPr>
            <a:endParaRPr lang="en-US" sz="1401" b="1">
              <a:solidFill>
                <a:srgbClr val="88ADA5"/>
              </a:solidFill>
              <a:latin typeface="Arimo Bold"/>
              <a:ea typeface="Arimo Bold"/>
              <a:cs typeface="Arimo Bold"/>
              <a:sym typeface="Arimo Bold"/>
            </a:endParaRPr>
          </a:p>
          <a:p>
            <a:pPr algn="l">
              <a:lnSpc>
                <a:spcPts val="2100"/>
              </a:lnSpc>
            </a:pPr>
            <a:r>
              <a:rPr lang="en-US" sz="1500">
                <a:solidFill>
                  <a:srgbClr val="0C343D"/>
                </a:solidFill>
                <a:latin typeface="Arimo"/>
                <a:ea typeface="Arimo"/>
                <a:cs typeface="Arimo"/>
                <a:sym typeface="Arimo"/>
              </a:rPr>
              <a:t>Süni intellekt etikası mütəxəssisləri, AI texnologiyalarının müxtəlif maraqlı tərəflərə, o cümlədən işçilərə, müştərilərə və ümumi cəmiyyətə mümkün təsirlərini qiymətləndirmək üçün ətraflı təhlillər aparırlar.</a:t>
            </a:r>
          </a:p>
          <a:p>
            <a:pPr algn="l">
              <a:lnSpc>
                <a:spcPts val="1961"/>
              </a:lnSpc>
            </a:pPr>
            <a:endParaRPr lang="en-US" sz="1500">
              <a:solidFill>
                <a:srgbClr val="0C343D"/>
              </a:solidFill>
              <a:latin typeface="Arimo"/>
              <a:ea typeface="Arimo"/>
              <a:cs typeface="Arimo"/>
              <a:sym typeface="Arimo"/>
            </a:endParaRPr>
          </a:p>
          <a:p>
            <a:pPr algn="l">
              <a:lnSpc>
                <a:spcPts val="1961"/>
              </a:lnSpc>
            </a:pPr>
            <a:r>
              <a:rPr lang="en-US" sz="1401" b="1">
                <a:solidFill>
                  <a:srgbClr val="88ADA5"/>
                </a:solidFill>
                <a:latin typeface="Arimo Bold"/>
                <a:ea typeface="Arimo Bold"/>
                <a:cs typeface="Arimo Bold"/>
                <a:sym typeface="Arimo Bold"/>
              </a:rPr>
              <a:t>4. İctimai Müzakirələrin Təşviqi</a:t>
            </a:r>
          </a:p>
          <a:p>
            <a:pPr algn="l">
              <a:lnSpc>
                <a:spcPts val="1961"/>
              </a:lnSpc>
            </a:pPr>
            <a:endParaRPr lang="en-US" sz="1401" b="1">
              <a:solidFill>
                <a:srgbClr val="88ADA5"/>
              </a:solidFill>
              <a:latin typeface="Arimo Bold"/>
              <a:ea typeface="Arimo Bold"/>
              <a:cs typeface="Arimo Bold"/>
              <a:sym typeface="Arimo Bold"/>
            </a:endParaRPr>
          </a:p>
          <a:p>
            <a:pPr algn="l">
              <a:lnSpc>
                <a:spcPts val="2100"/>
              </a:lnSpc>
            </a:pPr>
            <a:r>
              <a:rPr lang="en-US" sz="1500">
                <a:solidFill>
                  <a:srgbClr val="0C343D"/>
                </a:solidFill>
                <a:latin typeface="Arimo"/>
                <a:ea typeface="Arimo"/>
                <a:cs typeface="Arimo"/>
                <a:sym typeface="Arimo"/>
              </a:rPr>
              <a:t>Onlar, AI və onun nəticələri barədə ictimaiyyəti maarifləndirməkdə mühüm rol oynayırlar. Bu, məlumatlı qərarların qəbul edilməsinə və süni intellekt texnologiyalarının daha geniş şəkildə qəbul edilməsinə imkan yaradan dialoqu təşviq edir.</a:t>
            </a:r>
          </a:p>
          <a:p>
            <a:pPr algn="l">
              <a:lnSpc>
                <a:spcPts val="1961"/>
              </a:lnSpc>
            </a:pPr>
            <a:endParaRPr lang="en-US" sz="1500">
              <a:solidFill>
                <a:srgbClr val="0C343D"/>
              </a:solidFill>
              <a:latin typeface="Arimo"/>
              <a:ea typeface="Arimo"/>
              <a:cs typeface="Arimo"/>
              <a:sym typeface="Arim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2" name="Freeform 2"/>
          <p:cNvSpPr/>
          <p:nvPr/>
        </p:nvSpPr>
        <p:spPr>
          <a:xfrm>
            <a:off x="17153176" y="8992631"/>
            <a:ext cx="845893" cy="737689"/>
          </a:xfrm>
          <a:custGeom>
            <a:avLst/>
            <a:gdLst/>
            <a:ahLst/>
            <a:cxnLst/>
            <a:rect l="l" t="t" r="r" b="b"/>
            <a:pathLst>
              <a:path w="845893" h="737689">
                <a:moveTo>
                  <a:pt x="0" y="0"/>
                </a:moveTo>
                <a:lnTo>
                  <a:pt x="845893" y="0"/>
                </a:lnTo>
                <a:lnTo>
                  <a:pt x="845893" y="737689"/>
                </a:lnTo>
                <a:lnTo>
                  <a:pt x="0" y="7376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AutoShape 3"/>
          <p:cNvSpPr/>
          <p:nvPr/>
        </p:nvSpPr>
        <p:spPr>
          <a:xfrm rot="1895360">
            <a:off x="-1441478" y="4291741"/>
            <a:ext cx="21016655" cy="0"/>
          </a:xfrm>
          <a:prstGeom prst="line">
            <a:avLst/>
          </a:prstGeom>
          <a:ln w="19050" cap="rnd">
            <a:solidFill>
              <a:srgbClr val="45818E"/>
            </a:solidFill>
            <a:prstDash val="solid"/>
            <a:headEnd type="none" w="sm" len="sm"/>
            <a:tailEnd type="oval" w="lg" len="lg"/>
          </a:ln>
        </p:spPr>
      </p:sp>
      <p:sp>
        <p:nvSpPr>
          <p:cNvPr id="4" name="AutoShape 4"/>
          <p:cNvSpPr/>
          <p:nvPr/>
        </p:nvSpPr>
        <p:spPr>
          <a:xfrm rot="10678352">
            <a:off x="-4180686" y="3858841"/>
            <a:ext cx="9539672" cy="0"/>
          </a:xfrm>
          <a:prstGeom prst="line">
            <a:avLst/>
          </a:prstGeom>
          <a:ln w="19050" cap="rnd">
            <a:solidFill>
              <a:srgbClr val="45818E"/>
            </a:solidFill>
            <a:prstDash val="solid"/>
            <a:headEnd type="none" w="sm" len="sm"/>
            <a:tailEnd type="oval" w="lg" len="lg"/>
          </a:ln>
        </p:spPr>
      </p:sp>
      <p:grpSp>
        <p:nvGrpSpPr>
          <p:cNvPr id="5" name="Group 5"/>
          <p:cNvGrpSpPr/>
          <p:nvPr/>
        </p:nvGrpSpPr>
        <p:grpSpPr>
          <a:xfrm>
            <a:off x="2594676" y="4080000"/>
            <a:ext cx="1432800" cy="1432800"/>
            <a:chOff x="0" y="0"/>
            <a:chExt cx="1910400" cy="1910400"/>
          </a:xfrm>
        </p:grpSpPr>
        <p:sp>
          <p:nvSpPr>
            <p:cNvPr id="6" name="Freeform 6"/>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grpSp>
        <p:nvGrpSpPr>
          <p:cNvPr id="7" name="Group 7"/>
          <p:cNvGrpSpPr/>
          <p:nvPr/>
        </p:nvGrpSpPr>
        <p:grpSpPr>
          <a:xfrm>
            <a:off x="14194926" y="4080000"/>
            <a:ext cx="1432800" cy="1432800"/>
            <a:chOff x="0" y="0"/>
            <a:chExt cx="1910400" cy="1910400"/>
          </a:xfrm>
        </p:grpSpPr>
        <p:sp>
          <p:nvSpPr>
            <p:cNvPr id="8" name="Freeform 8"/>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grpSp>
        <p:nvGrpSpPr>
          <p:cNvPr id="9" name="Group 9"/>
          <p:cNvGrpSpPr/>
          <p:nvPr/>
        </p:nvGrpSpPr>
        <p:grpSpPr>
          <a:xfrm>
            <a:off x="10328176" y="4080000"/>
            <a:ext cx="1432800" cy="1432800"/>
            <a:chOff x="0" y="0"/>
            <a:chExt cx="1910400" cy="1910400"/>
          </a:xfrm>
        </p:grpSpPr>
        <p:sp>
          <p:nvSpPr>
            <p:cNvPr id="10" name="Freeform 10"/>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grpSp>
        <p:nvGrpSpPr>
          <p:cNvPr id="11" name="Group 11"/>
          <p:cNvGrpSpPr/>
          <p:nvPr/>
        </p:nvGrpSpPr>
        <p:grpSpPr>
          <a:xfrm>
            <a:off x="6461426" y="4080000"/>
            <a:ext cx="1432800" cy="1432800"/>
            <a:chOff x="0" y="0"/>
            <a:chExt cx="1910400" cy="1910400"/>
          </a:xfrm>
        </p:grpSpPr>
        <p:sp>
          <p:nvSpPr>
            <p:cNvPr id="12" name="Freeform 12"/>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sp>
        <p:nvSpPr>
          <p:cNvPr id="13" name="Freeform 13"/>
          <p:cNvSpPr/>
          <p:nvPr/>
        </p:nvSpPr>
        <p:spPr>
          <a:xfrm>
            <a:off x="6677516" y="4296092"/>
            <a:ext cx="1000706" cy="1000652"/>
          </a:xfrm>
          <a:custGeom>
            <a:avLst/>
            <a:gdLst/>
            <a:ahLst/>
            <a:cxnLst/>
            <a:rect l="l" t="t" r="r" b="b"/>
            <a:pathLst>
              <a:path w="1000706" h="1000652">
                <a:moveTo>
                  <a:pt x="0" y="0"/>
                </a:moveTo>
                <a:lnTo>
                  <a:pt x="1000706" y="0"/>
                </a:lnTo>
                <a:lnTo>
                  <a:pt x="1000706" y="1000652"/>
                </a:lnTo>
                <a:lnTo>
                  <a:pt x="0" y="10006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Freeform 14"/>
          <p:cNvSpPr/>
          <p:nvPr/>
        </p:nvSpPr>
        <p:spPr>
          <a:xfrm>
            <a:off x="10544244" y="4295982"/>
            <a:ext cx="1000706" cy="1000870"/>
          </a:xfrm>
          <a:custGeom>
            <a:avLst/>
            <a:gdLst/>
            <a:ahLst/>
            <a:cxnLst/>
            <a:rect l="l" t="t" r="r" b="b"/>
            <a:pathLst>
              <a:path w="1000706" h="1000870">
                <a:moveTo>
                  <a:pt x="0" y="0"/>
                </a:moveTo>
                <a:lnTo>
                  <a:pt x="1000706" y="0"/>
                </a:lnTo>
                <a:lnTo>
                  <a:pt x="1000706" y="1000870"/>
                </a:lnTo>
                <a:lnTo>
                  <a:pt x="0" y="10008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Freeform 15"/>
          <p:cNvSpPr/>
          <p:nvPr/>
        </p:nvSpPr>
        <p:spPr>
          <a:xfrm>
            <a:off x="14458764" y="4297044"/>
            <a:ext cx="905184" cy="998796"/>
          </a:xfrm>
          <a:custGeom>
            <a:avLst/>
            <a:gdLst/>
            <a:ahLst/>
            <a:cxnLst/>
            <a:rect l="l" t="t" r="r" b="b"/>
            <a:pathLst>
              <a:path w="905184" h="998796">
                <a:moveTo>
                  <a:pt x="0" y="0"/>
                </a:moveTo>
                <a:lnTo>
                  <a:pt x="905184" y="0"/>
                </a:lnTo>
                <a:lnTo>
                  <a:pt x="905184" y="998796"/>
                </a:lnTo>
                <a:lnTo>
                  <a:pt x="0" y="99879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6" name="Freeform 16"/>
          <p:cNvSpPr/>
          <p:nvPr/>
        </p:nvSpPr>
        <p:spPr>
          <a:xfrm>
            <a:off x="2810762" y="4295958"/>
            <a:ext cx="1000706" cy="1000870"/>
          </a:xfrm>
          <a:custGeom>
            <a:avLst/>
            <a:gdLst/>
            <a:ahLst/>
            <a:cxnLst/>
            <a:rect l="l" t="t" r="r" b="b"/>
            <a:pathLst>
              <a:path w="1000706" h="1000870">
                <a:moveTo>
                  <a:pt x="0" y="0"/>
                </a:moveTo>
                <a:lnTo>
                  <a:pt x="1000706" y="0"/>
                </a:lnTo>
                <a:lnTo>
                  <a:pt x="1000706" y="1000870"/>
                </a:lnTo>
                <a:lnTo>
                  <a:pt x="0" y="100087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7" name="AutoShape 17"/>
          <p:cNvSpPr/>
          <p:nvPr/>
        </p:nvSpPr>
        <p:spPr>
          <a:xfrm>
            <a:off x="3248002" y="5145075"/>
            <a:ext cx="3276748" cy="19050"/>
          </a:xfrm>
          <a:prstGeom prst="line">
            <a:avLst/>
          </a:prstGeom>
          <a:ln w="19050" cap="rnd">
            <a:solidFill>
              <a:srgbClr val="45818E"/>
            </a:solidFill>
            <a:prstDash val="solid"/>
            <a:headEnd type="none" w="sm" len="sm"/>
            <a:tailEnd type="oval" w="lg" len="lg"/>
          </a:ln>
        </p:spPr>
      </p:sp>
      <p:sp>
        <p:nvSpPr>
          <p:cNvPr id="18" name="AutoShape 18"/>
          <p:cNvSpPr/>
          <p:nvPr/>
        </p:nvSpPr>
        <p:spPr>
          <a:xfrm>
            <a:off x="7114752" y="4428675"/>
            <a:ext cx="3276748" cy="19050"/>
          </a:xfrm>
          <a:prstGeom prst="line">
            <a:avLst/>
          </a:prstGeom>
          <a:ln w="19050" cap="rnd">
            <a:solidFill>
              <a:srgbClr val="45818E"/>
            </a:solidFill>
            <a:prstDash val="solid"/>
            <a:headEnd type="none" w="sm" len="sm"/>
            <a:tailEnd type="oval" w="lg" len="lg"/>
          </a:ln>
        </p:spPr>
      </p:sp>
      <p:sp>
        <p:nvSpPr>
          <p:cNvPr id="19" name="AutoShape 19"/>
          <p:cNvSpPr/>
          <p:nvPr/>
        </p:nvSpPr>
        <p:spPr>
          <a:xfrm>
            <a:off x="10981502" y="5145075"/>
            <a:ext cx="3276748" cy="19050"/>
          </a:xfrm>
          <a:prstGeom prst="line">
            <a:avLst/>
          </a:prstGeom>
          <a:ln w="19050" cap="rnd">
            <a:solidFill>
              <a:srgbClr val="45818E"/>
            </a:solidFill>
            <a:prstDash val="solid"/>
            <a:headEnd type="none" w="sm" len="sm"/>
            <a:tailEnd type="oval" w="lg" len="lg"/>
          </a:ln>
        </p:spPr>
      </p:sp>
      <p:sp>
        <p:nvSpPr>
          <p:cNvPr id="20" name="AutoShape 20"/>
          <p:cNvSpPr/>
          <p:nvPr/>
        </p:nvSpPr>
        <p:spPr>
          <a:xfrm>
            <a:off x="14847076" y="4461075"/>
            <a:ext cx="3757900" cy="19050"/>
          </a:xfrm>
          <a:prstGeom prst="line">
            <a:avLst/>
          </a:prstGeom>
          <a:ln w="19050" cap="rnd">
            <a:solidFill>
              <a:srgbClr val="45818E"/>
            </a:solidFill>
            <a:prstDash val="solid"/>
            <a:headEnd type="none" w="sm" len="sm"/>
            <a:tailEnd type="oval" w="lg" len="lg"/>
          </a:ln>
        </p:spPr>
      </p:sp>
      <p:sp>
        <p:nvSpPr>
          <p:cNvPr id="21" name="Freeform 21"/>
          <p:cNvSpPr/>
          <p:nvPr/>
        </p:nvSpPr>
        <p:spPr>
          <a:xfrm>
            <a:off x="15321610" y="924590"/>
            <a:ext cx="1831566" cy="971285"/>
          </a:xfrm>
          <a:custGeom>
            <a:avLst/>
            <a:gdLst/>
            <a:ahLst/>
            <a:cxnLst/>
            <a:rect l="l" t="t" r="r" b="b"/>
            <a:pathLst>
              <a:path w="1831566" h="971285">
                <a:moveTo>
                  <a:pt x="0" y="0"/>
                </a:moveTo>
                <a:lnTo>
                  <a:pt x="1831566" y="0"/>
                </a:lnTo>
                <a:lnTo>
                  <a:pt x="1831566" y="971285"/>
                </a:lnTo>
                <a:lnTo>
                  <a:pt x="0" y="971285"/>
                </a:lnTo>
                <a:lnTo>
                  <a:pt x="0" y="0"/>
                </a:lnTo>
                <a:close/>
              </a:path>
            </a:pathLst>
          </a:custGeom>
          <a:blipFill>
            <a:blip r:embed="rId13"/>
            <a:stretch>
              <a:fillRect/>
            </a:stretch>
          </a:blipFill>
        </p:spPr>
      </p:sp>
      <p:sp>
        <p:nvSpPr>
          <p:cNvPr id="22" name="TextBox 22"/>
          <p:cNvSpPr txBox="1"/>
          <p:nvPr/>
        </p:nvSpPr>
        <p:spPr>
          <a:xfrm>
            <a:off x="1531425" y="952900"/>
            <a:ext cx="15225150" cy="942975"/>
          </a:xfrm>
          <a:prstGeom prst="rect">
            <a:avLst/>
          </a:prstGeom>
        </p:spPr>
        <p:txBody>
          <a:bodyPr lIns="0" tIns="0" rIns="0" bIns="0" rtlCol="0" anchor="t">
            <a:spAutoFit/>
          </a:bodyPr>
          <a:lstStyle/>
          <a:p>
            <a:pPr algn="l">
              <a:lnSpc>
                <a:spcPts val="7200"/>
              </a:lnSpc>
            </a:pPr>
            <a:r>
              <a:rPr lang="en-US" sz="6000" b="1">
                <a:solidFill>
                  <a:srgbClr val="0C343D"/>
                </a:solidFill>
                <a:latin typeface="Arimo Bold"/>
                <a:ea typeface="Arimo Bold"/>
                <a:cs typeface="Arimo Bold"/>
                <a:sym typeface="Arimo Bold"/>
              </a:rPr>
              <a:t>Aİ Data Elm İşçiləri</a:t>
            </a:r>
          </a:p>
        </p:txBody>
      </p:sp>
      <p:sp>
        <p:nvSpPr>
          <p:cNvPr id="23" name="TextBox 23"/>
          <p:cNvSpPr txBox="1"/>
          <p:nvPr/>
        </p:nvSpPr>
        <p:spPr>
          <a:xfrm>
            <a:off x="9592692" y="5764835"/>
            <a:ext cx="2908268" cy="2488565"/>
          </a:xfrm>
          <a:prstGeom prst="rect">
            <a:avLst/>
          </a:prstGeom>
        </p:spPr>
        <p:txBody>
          <a:bodyPr lIns="0" tIns="0" rIns="0" bIns="0" rtlCol="0" anchor="t">
            <a:spAutoFit/>
          </a:bodyPr>
          <a:lstStyle/>
          <a:p>
            <a:pPr algn="ctr">
              <a:lnSpc>
                <a:spcPts val="1959"/>
              </a:lnSpc>
            </a:pPr>
            <a:r>
              <a:rPr lang="en-US" sz="1399" b="1">
                <a:solidFill>
                  <a:srgbClr val="000000"/>
                </a:solidFill>
                <a:latin typeface="Arimo Bold"/>
                <a:ea typeface="Arimo Bold"/>
                <a:cs typeface="Arimo Bold"/>
                <a:sym typeface="Arimo Bold"/>
              </a:rPr>
              <a:t>Süni İntellekt Modellərinin Nəticələrinin Şərh Edilməsi</a:t>
            </a:r>
          </a:p>
          <a:p>
            <a:pPr algn="ctr">
              <a:lnSpc>
                <a:spcPts val="1959"/>
              </a:lnSpc>
            </a:pPr>
            <a:endParaRPr lang="en-US" sz="1399" b="1">
              <a:solidFill>
                <a:srgbClr val="000000"/>
              </a:solidFill>
              <a:latin typeface="Arimo Bold"/>
              <a:ea typeface="Arimo Bold"/>
              <a:cs typeface="Arimo Bold"/>
              <a:sym typeface="Arimo Bold"/>
            </a:endParaRPr>
          </a:p>
          <a:p>
            <a:pPr algn="ctr">
              <a:lnSpc>
                <a:spcPts val="1959"/>
              </a:lnSpc>
            </a:pPr>
            <a:r>
              <a:rPr lang="en-US" sz="1399">
                <a:solidFill>
                  <a:srgbClr val="000000"/>
                </a:solidFill>
                <a:latin typeface="Arimo"/>
                <a:ea typeface="Arimo"/>
                <a:cs typeface="Arimo"/>
                <a:sym typeface="Arimo"/>
              </a:rPr>
              <a:t>Süni intellekt məlumat alimləri, AI modelləri tərəfindən yaradılan nəticələri təhlil edir, modelin proqnozları və tapıntılarına əsaslanaraq dəyərli məlumatlar və tövsiyələr təqdim edirlər.</a:t>
            </a:r>
          </a:p>
          <a:p>
            <a:pPr algn="ctr">
              <a:lnSpc>
                <a:spcPts val="1959"/>
              </a:lnSpc>
            </a:pPr>
            <a:endParaRPr lang="en-US" sz="1399">
              <a:solidFill>
                <a:srgbClr val="000000"/>
              </a:solidFill>
              <a:latin typeface="Arimo"/>
              <a:ea typeface="Arimo"/>
              <a:cs typeface="Arimo"/>
              <a:sym typeface="Arimo"/>
            </a:endParaRPr>
          </a:p>
        </p:txBody>
      </p:sp>
      <p:sp>
        <p:nvSpPr>
          <p:cNvPr id="24" name="TextBox 24"/>
          <p:cNvSpPr txBox="1"/>
          <p:nvPr/>
        </p:nvSpPr>
        <p:spPr>
          <a:xfrm>
            <a:off x="1531425" y="5722113"/>
            <a:ext cx="3559302" cy="2488565"/>
          </a:xfrm>
          <a:prstGeom prst="rect">
            <a:avLst/>
          </a:prstGeom>
        </p:spPr>
        <p:txBody>
          <a:bodyPr lIns="0" tIns="0" rIns="0" bIns="0" rtlCol="0" anchor="t">
            <a:spAutoFit/>
          </a:bodyPr>
          <a:lstStyle/>
          <a:p>
            <a:pPr algn="ctr">
              <a:lnSpc>
                <a:spcPts val="1959"/>
              </a:lnSpc>
            </a:pPr>
            <a:r>
              <a:rPr lang="en-US" sz="1399" b="1">
                <a:solidFill>
                  <a:srgbClr val="000000"/>
                </a:solidFill>
                <a:latin typeface="Arimo Bold"/>
                <a:ea typeface="Arimo Bold"/>
                <a:cs typeface="Arimo Bold"/>
                <a:sym typeface="Arimo Bold"/>
              </a:rPr>
              <a:t>Süni İntellekt üçün Təlim Məlumatlarının Toplanması və Hazırlanması</a:t>
            </a:r>
          </a:p>
          <a:p>
            <a:pPr algn="ctr">
              <a:lnSpc>
                <a:spcPts val="1959"/>
              </a:lnSpc>
            </a:pPr>
            <a:endParaRPr lang="en-US" sz="1399" b="1">
              <a:solidFill>
                <a:srgbClr val="000000"/>
              </a:solidFill>
              <a:latin typeface="Arimo Bold"/>
              <a:ea typeface="Arimo Bold"/>
              <a:cs typeface="Arimo Bold"/>
              <a:sym typeface="Arimo Bold"/>
            </a:endParaRPr>
          </a:p>
          <a:p>
            <a:pPr algn="ctr">
              <a:lnSpc>
                <a:spcPts val="1959"/>
              </a:lnSpc>
            </a:pPr>
            <a:r>
              <a:rPr lang="en-US" sz="1399">
                <a:solidFill>
                  <a:srgbClr val="000000"/>
                </a:solidFill>
                <a:latin typeface="Arimo"/>
                <a:ea typeface="Arimo"/>
                <a:cs typeface="Arimo"/>
                <a:sym typeface="Arimo"/>
              </a:rPr>
              <a:t>Süni intellekt məlumat alimləri, AI modellərini öyrətmək üçün böyük məlumat dəstlərinin toplanması, təmizlənməsi və hazırlanması üzrə ixtisaslaşırlar. Onlar məlumatların yüksək keyfiyyətli və süni intellekt öyrənməsi üçün uyğun olmasını təmin edirlər.</a:t>
            </a:r>
          </a:p>
          <a:p>
            <a:pPr algn="ctr">
              <a:lnSpc>
                <a:spcPts val="1959"/>
              </a:lnSpc>
            </a:pPr>
            <a:endParaRPr lang="en-US" sz="1399">
              <a:solidFill>
                <a:srgbClr val="000000"/>
              </a:solidFill>
              <a:latin typeface="Arimo"/>
              <a:ea typeface="Arimo"/>
              <a:cs typeface="Arimo"/>
              <a:sym typeface="Arimo"/>
            </a:endParaRPr>
          </a:p>
        </p:txBody>
      </p:sp>
      <p:sp>
        <p:nvSpPr>
          <p:cNvPr id="25" name="TextBox 25"/>
          <p:cNvSpPr txBox="1"/>
          <p:nvPr/>
        </p:nvSpPr>
        <p:spPr>
          <a:xfrm>
            <a:off x="5657471" y="5764835"/>
            <a:ext cx="3486529" cy="2240915"/>
          </a:xfrm>
          <a:prstGeom prst="rect">
            <a:avLst/>
          </a:prstGeom>
        </p:spPr>
        <p:txBody>
          <a:bodyPr lIns="0" tIns="0" rIns="0" bIns="0" rtlCol="0" anchor="t">
            <a:spAutoFit/>
          </a:bodyPr>
          <a:lstStyle/>
          <a:p>
            <a:pPr algn="ctr">
              <a:lnSpc>
                <a:spcPts val="1959"/>
              </a:lnSpc>
            </a:pPr>
            <a:r>
              <a:rPr lang="en-US" sz="1399" b="1">
                <a:solidFill>
                  <a:srgbClr val="000000"/>
                </a:solidFill>
                <a:latin typeface="Arimo Bold"/>
                <a:ea typeface="Arimo Bold"/>
                <a:cs typeface="Arimo Bold"/>
                <a:sym typeface="Arimo Bold"/>
              </a:rPr>
              <a:t>Maşın Öyrənməsi Modellərinin İnkişafı</a:t>
            </a:r>
          </a:p>
          <a:p>
            <a:pPr algn="ctr">
              <a:lnSpc>
                <a:spcPts val="1959"/>
              </a:lnSpc>
            </a:pPr>
            <a:endParaRPr lang="en-US" sz="1399" b="1">
              <a:solidFill>
                <a:srgbClr val="000000"/>
              </a:solidFill>
              <a:latin typeface="Arimo Bold"/>
              <a:ea typeface="Arimo Bold"/>
              <a:cs typeface="Arimo Bold"/>
              <a:sym typeface="Arimo Bold"/>
            </a:endParaRPr>
          </a:p>
          <a:p>
            <a:pPr algn="ctr">
              <a:lnSpc>
                <a:spcPts val="1959"/>
              </a:lnSpc>
            </a:pPr>
            <a:endParaRPr lang="en-US" sz="1399" b="1">
              <a:solidFill>
                <a:srgbClr val="000000"/>
              </a:solidFill>
              <a:latin typeface="Arimo Bold"/>
              <a:ea typeface="Arimo Bold"/>
              <a:cs typeface="Arimo Bold"/>
              <a:sym typeface="Arimo Bold"/>
            </a:endParaRPr>
          </a:p>
          <a:p>
            <a:pPr algn="ctr">
              <a:lnSpc>
                <a:spcPts val="1959"/>
              </a:lnSpc>
            </a:pPr>
            <a:r>
              <a:rPr lang="en-US" sz="1399">
                <a:solidFill>
                  <a:srgbClr val="000000"/>
                </a:solidFill>
                <a:latin typeface="Arimo"/>
                <a:ea typeface="Arimo"/>
                <a:cs typeface="Arimo"/>
                <a:sym typeface="Arimo"/>
              </a:rPr>
              <a:t>Onlar statistik analiz və məlumat emalı üzrə təcrübələrindən istifadə edərək, spesifik problemləri həll etmək üçün maşın öyrənməsi modellərini yaratmaq və incə tənzimləmək bacarıqlarına malikdirlər.</a:t>
            </a:r>
          </a:p>
          <a:p>
            <a:pPr algn="ctr">
              <a:lnSpc>
                <a:spcPts val="1959"/>
              </a:lnSpc>
            </a:pPr>
            <a:endParaRPr lang="en-US" sz="1399">
              <a:solidFill>
                <a:srgbClr val="000000"/>
              </a:solidFill>
              <a:latin typeface="Arimo"/>
              <a:ea typeface="Arimo"/>
              <a:cs typeface="Arimo"/>
              <a:sym typeface="Arimo"/>
            </a:endParaRPr>
          </a:p>
        </p:txBody>
      </p:sp>
      <p:sp>
        <p:nvSpPr>
          <p:cNvPr id="26" name="TextBox 26"/>
          <p:cNvSpPr txBox="1"/>
          <p:nvPr/>
        </p:nvSpPr>
        <p:spPr>
          <a:xfrm>
            <a:off x="13066137" y="5641010"/>
            <a:ext cx="3690438" cy="2488565"/>
          </a:xfrm>
          <a:prstGeom prst="rect">
            <a:avLst/>
          </a:prstGeom>
        </p:spPr>
        <p:txBody>
          <a:bodyPr lIns="0" tIns="0" rIns="0" bIns="0" rtlCol="0" anchor="t">
            <a:spAutoFit/>
          </a:bodyPr>
          <a:lstStyle/>
          <a:p>
            <a:pPr algn="ctr">
              <a:lnSpc>
                <a:spcPts val="1960"/>
              </a:lnSpc>
            </a:pPr>
            <a:r>
              <a:rPr lang="en-US" sz="1400" b="1">
                <a:solidFill>
                  <a:srgbClr val="000000"/>
                </a:solidFill>
                <a:latin typeface="Arimo Bold"/>
                <a:ea typeface="Arimo Bold"/>
                <a:cs typeface="Arimo Bold"/>
                <a:sym typeface="Arimo Bold"/>
              </a:rPr>
              <a:t>Fərqli Funksional Komandalarla Əməkdaşlıq</a:t>
            </a:r>
          </a:p>
          <a:p>
            <a:pPr algn="ctr">
              <a:lnSpc>
                <a:spcPts val="1960"/>
              </a:lnSpc>
            </a:pPr>
            <a:endParaRPr lang="en-US" sz="1400" b="1">
              <a:solidFill>
                <a:srgbClr val="000000"/>
              </a:solidFill>
              <a:latin typeface="Arimo Bold"/>
              <a:ea typeface="Arimo Bold"/>
              <a:cs typeface="Arimo Bold"/>
              <a:sym typeface="Arimo Bold"/>
            </a:endParaRPr>
          </a:p>
          <a:p>
            <a:pPr algn="just">
              <a:lnSpc>
                <a:spcPts val="1960"/>
              </a:lnSpc>
            </a:pPr>
            <a:endParaRPr lang="en-US" sz="1400" b="1">
              <a:solidFill>
                <a:srgbClr val="000000"/>
              </a:solidFill>
              <a:latin typeface="Arimo Bold"/>
              <a:ea typeface="Arimo Bold"/>
              <a:cs typeface="Arimo Bold"/>
              <a:sym typeface="Arimo Bold"/>
            </a:endParaRPr>
          </a:p>
          <a:p>
            <a:pPr algn="ctr">
              <a:lnSpc>
                <a:spcPts val="1960"/>
              </a:lnSpc>
            </a:pPr>
            <a:r>
              <a:rPr lang="en-US" sz="1400">
                <a:solidFill>
                  <a:srgbClr val="000000"/>
                </a:solidFill>
                <a:latin typeface="Arimo"/>
                <a:ea typeface="Arimo"/>
                <a:cs typeface="Arimo"/>
                <a:sym typeface="Arimo"/>
              </a:rPr>
              <a:t>Onlar məhsul inkişafı və biznes strategiyası kimi digər şöbələrlə sıx əməkdaşlıq edirlər ki, süni intellekt həllərini daha geniş biznes proseslərinə və strategiyalarına inteqrasiya etsinlər.</a:t>
            </a:r>
          </a:p>
          <a:p>
            <a:pPr algn="l">
              <a:lnSpc>
                <a:spcPts val="1960"/>
              </a:lnSpc>
            </a:pPr>
            <a:endParaRPr lang="en-US" sz="1400">
              <a:solidFill>
                <a:srgbClr val="000000"/>
              </a:solidFill>
              <a:latin typeface="Arimo"/>
              <a:ea typeface="Arimo"/>
              <a:cs typeface="Arimo"/>
              <a:sym typeface="Arim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2" name="AutoShape 2"/>
          <p:cNvSpPr/>
          <p:nvPr/>
        </p:nvSpPr>
        <p:spPr>
          <a:xfrm>
            <a:off x="9240326" y="-3859315"/>
            <a:ext cx="17183100" cy="10274700"/>
          </a:xfrm>
          <a:prstGeom prst="line">
            <a:avLst/>
          </a:prstGeom>
          <a:ln w="19050" cap="rnd">
            <a:solidFill>
              <a:srgbClr val="45818E"/>
            </a:solidFill>
            <a:prstDash val="solid"/>
            <a:headEnd type="none" w="sm" len="sm"/>
            <a:tailEnd type="oval" w="lg" len="lg"/>
          </a:ln>
        </p:spPr>
      </p:sp>
      <p:sp>
        <p:nvSpPr>
          <p:cNvPr id="3" name="AutoShape 3"/>
          <p:cNvSpPr/>
          <p:nvPr/>
        </p:nvSpPr>
        <p:spPr>
          <a:xfrm>
            <a:off x="-3158997" y="5942825"/>
            <a:ext cx="17183100" cy="10274700"/>
          </a:xfrm>
          <a:prstGeom prst="line">
            <a:avLst/>
          </a:prstGeom>
          <a:ln w="19050" cap="rnd">
            <a:solidFill>
              <a:srgbClr val="45818E"/>
            </a:solidFill>
            <a:prstDash val="solid"/>
            <a:headEnd type="none" w="sm" len="sm"/>
            <a:tailEnd type="oval" w="lg" len="lg"/>
          </a:ln>
        </p:spPr>
      </p:sp>
      <p:sp>
        <p:nvSpPr>
          <p:cNvPr id="4" name="AutoShape 4"/>
          <p:cNvSpPr/>
          <p:nvPr/>
        </p:nvSpPr>
        <p:spPr>
          <a:xfrm rot="600388">
            <a:off x="-1702701" y="7276425"/>
            <a:ext cx="19780803" cy="0"/>
          </a:xfrm>
          <a:prstGeom prst="line">
            <a:avLst/>
          </a:prstGeom>
          <a:ln w="19050" cap="rnd">
            <a:solidFill>
              <a:srgbClr val="45818E"/>
            </a:solidFill>
            <a:prstDash val="solid"/>
            <a:headEnd type="none" w="sm" len="sm"/>
            <a:tailEnd type="oval" w="lg" len="lg"/>
          </a:ln>
        </p:spPr>
      </p:sp>
      <p:sp>
        <p:nvSpPr>
          <p:cNvPr id="5" name="AutoShape 5"/>
          <p:cNvSpPr/>
          <p:nvPr/>
        </p:nvSpPr>
        <p:spPr>
          <a:xfrm rot="499269">
            <a:off x="-2022990" y="7348475"/>
            <a:ext cx="19670180" cy="0"/>
          </a:xfrm>
          <a:prstGeom prst="line">
            <a:avLst/>
          </a:prstGeom>
          <a:ln w="19050" cap="rnd">
            <a:solidFill>
              <a:srgbClr val="45818E"/>
            </a:solidFill>
            <a:prstDash val="solid"/>
            <a:headEnd type="none" w="sm" len="sm"/>
            <a:tailEnd type="oval" w="lg" len="lg"/>
          </a:ln>
        </p:spPr>
      </p:sp>
      <p:sp>
        <p:nvSpPr>
          <p:cNvPr id="6" name="Freeform 6"/>
          <p:cNvSpPr/>
          <p:nvPr/>
        </p:nvSpPr>
        <p:spPr>
          <a:xfrm>
            <a:off x="11154598" y="1539070"/>
            <a:ext cx="6677278" cy="6565980"/>
          </a:xfrm>
          <a:custGeom>
            <a:avLst/>
            <a:gdLst/>
            <a:ahLst/>
            <a:cxnLst/>
            <a:rect l="l" t="t" r="r" b="b"/>
            <a:pathLst>
              <a:path w="6677278" h="6565980">
                <a:moveTo>
                  <a:pt x="0" y="0"/>
                </a:moveTo>
                <a:lnTo>
                  <a:pt x="6677278" y="0"/>
                </a:lnTo>
                <a:lnTo>
                  <a:pt x="6677278" y="6565980"/>
                </a:lnTo>
                <a:lnTo>
                  <a:pt x="0" y="65659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TextBox 7"/>
          <p:cNvSpPr txBox="1"/>
          <p:nvPr/>
        </p:nvSpPr>
        <p:spPr>
          <a:xfrm>
            <a:off x="1028700" y="4023260"/>
            <a:ext cx="10012029" cy="2400300"/>
          </a:xfrm>
          <a:prstGeom prst="rect">
            <a:avLst/>
          </a:prstGeom>
        </p:spPr>
        <p:txBody>
          <a:bodyPr lIns="0" tIns="0" rIns="0" bIns="0" rtlCol="0" anchor="t">
            <a:spAutoFit/>
          </a:bodyPr>
          <a:lstStyle/>
          <a:p>
            <a:pPr algn="r">
              <a:lnSpc>
                <a:spcPts val="6000"/>
              </a:lnSpc>
            </a:pPr>
            <a:r>
              <a:rPr lang="en-US" sz="5000" b="1">
                <a:solidFill>
                  <a:srgbClr val="88ADA5"/>
                </a:solidFill>
                <a:latin typeface="Carlito Bold"/>
                <a:ea typeface="Carlito Bold"/>
                <a:cs typeface="Carlito Bold"/>
                <a:sym typeface="Carlito Bold"/>
              </a:rPr>
              <a:t>Süni intellekt və informatika sahəsində gələcəyin iş bazarını formalaşdıracaq yeni yaranan peşələr</a:t>
            </a:r>
          </a:p>
        </p:txBody>
      </p:sp>
      <p:sp>
        <p:nvSpPr>
          <p:cNvPr id="8" name="Freeform 8"/>
          <p:cNvSpPr/>
          <p:nvPr/>
        </p:nvSpPr>
        <p:spPr>
          <a:xfrm>
            <a:off x="8228217" y="849689"/>
            <a:ext cx="1831566" cy="971285"/>
          </a:xfrm>
          <a:custGeom>
            <a:avLst/>
            <a:gdLst/>
            <a:ahLst/>
            <a:cxnLst/>
            <a:rect l="l" t="t" r="r" b="b"/>
            <a:pathLst>
              <a:path w="1831566" h="971285">
                <a:moveTo>
                  <a:pt x="0" y="0"/>
                </a:moveTo>
                <a:lnTo>
                  <a:pt x="1831566" y="0"/>
                </a:lnTo>
                <a:lnTo>
                  <a:pt x="1831566" y="971285"/>
                </a:lnTo>
                <a:lnTo>
                  <a:pt x="0" y="971285"/>
                </a:lnTo>
                <a:lnTo>
                  <a:pt x="0" y="0"/>
                </a:lnTo>
                <a:close/>
              </a:path>
            </a:pathLst>
          </a:custGeom>
          <a:blipFill>
            <a:blip r:embed="rId5"/>
            <a:stretch>
              <a:fillRect/>
            </a:stretch>
          </a:blipFill>
        </p:spPr>
      </p:sp>
      <p:sp>
        <p:nvSpPr>
          <p:cNvPr id="9" name="TextBox 9"/>
          <p:cNvSpPr txBox="1"/>
          <p:nvPr/>
        </p:nvSpPr>
        <p:spPr>
          <a:xfrm>
            <a:off x="6943613" y="2011474"/>
            <a:ext cx="6267010" cy="3269086"/>
          </a:xfrm>
          <a:prstGeom prst="rect">
            <a:avLst/>
          </a:prstGeom>
        </p:spPr>
        <p:txBody>
          <a:bodyPr lIns="0" tIns="0" rIns="0" bIns="0" rtlCol="0" anchor="t">
            <a:spAutoFit/>
          </a:bodyPr>
          <a:lstStyle/>
          <a:p>
            <a:pPr algn="l">
              <a:lnSpc>
                <a:spcPts val="2714"/>
              </a:lnSpc>
            </a:pPr>
            <a:r>
              <a:rPr lang="en-US" sz="1939" b="1">
                <a:solidFill>
                  <a:srgbClr val="000000"/>
                </a:solidFill>
                <a:latin typeface="Carlito Bold"/>
                <a:ea typeface="Carlito Bold"/>
                <a:cs typeface="Carlito Bold"/>
                <a:sym typeface="Carlito Bold"/>
              </a:rPr>
              <a:t>     </a:t>
            </a:r>
          </a:p>
          <a:p>
            <a:pPr algn="ctr">
              <a:lnSpc>
                <a:spcPts val="11763"/>
              </a:lnSpc>
            </a:pPr>
            <a:r>
              <a:rPr lang="en-US" sz="8402" b="1">
                <a:solidFill>
                  <a:srgbClr val="D9EAD3"/>
                </a:solidFill>
                <a:latin typeface="Carlito Bold"/>
                <a:ea typeface="Carlito Bold"/>
                <a:cs typeface="Carlito Bold"/>
                <a:sym typeface="Carlito Bold"/>
              </a:rPr>
              <a:t>03</a:t>
            </a:r>
          </a:p>
          <a:p>
            <a:pPr algn="ctr">
              <a:lnSpc>
                <a:spcPts val="11763"/>
              </a:lnSpc>
            </a:pPr>
            <a:r>
              <a:rPr lang="en-US" sz="8402" b="1">
                <a:solidFill>
                  <a:srgbClr val="000000"/>
                </a:solidFill>
                <a:latin typeface="Carlito Bold"/>
                <a:ea typeface="Carlito Bold"/>
                <a:cs typeface="Carlito Bold"/>
                <a:sym typeface="Carlito Bold"/>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2" name="AutoShape 2"/>
          <p:cNvSpPr/>
          <p:nvPr/>
        </p:nvSpPr>
        <p:spPr>
          <a:xfrm>
            <a:off x="-4157914" y="-510591"/>
            <a:ext cx="9411900" cy="1130700"/>
          </a:xfrm>
          <a:prstGeom prst="line">
            <a:avLst/>
          </a:prstGeom>
          <a:ln w="19050" cap="rnd">
            <a:solidFill>
              <a:srgbClr val="45818E"/>
            </a:solidFill>
            <a:prstDash val="solid"/>
            <a:headEnd type="none" w="sm" len="sm"/>
            <a:tailEnd type="oval" w="lg" len="lg"/>
          </a:ln>
        </p:spPr>
      </p:sp>
      <p:sp>
        <p:nvSpPr>
          <p:cNvPr id="3" name="AutoShape 3"/>
          <p:cNvSpPr/>
          <p:nvPr/>
        </p:nvSpPr>
        <p:spPr>
          <a:xfrm>
            <a:off x="-5829217" y="4517850"/>
            <a:ext cx="8318100" cy="1251300"/>
          </a:xfrm>
          <a:prstGeom prst="line">
            <a:avLst/>
          </a:prstGeom>
          <a:ln w="19050" cap="rnd">
            <a:solidFill>
              <a:srgbClr val="45818E"/>
            </a:solidFill>
            <a:prstDash val="solid"/>
            <a:headEnd type="none" w="sm" len="sm"/>
            <a:tailEnd type="oval" w="lg" len="lg"/>
          </a:ln>
        </p:spPr>
      </p:sp>
      <p:sp>
        <p:nvSpPr>
          <p:cNvPr id="4" name="AutoShape 4"/>
          <p:cNvSpPr/>
          <p:nvPr/>
        </p:nvSpPr>
        <p:spPr>
          <a:xfrm>
            <a:off x="12127350" y="-83700"/>
            <a:ext cx="10263900" cy="1055700"/>
          </a:xfrm>
          <a:prstGeom prst="line">
            <a:avLst/>
          </a:prstGeom>
          <a:ln w="19050" cap="rnd">
            <a:solidFill>
              <a:srgbClr val="45818E"/>
            </a:solidFill>
            <a:prstDash val="solid"/>
            <a:headEnd type="none" w="sm" len="sm"/>
            <a:tailEnd type="oval" w="lg" len="lg"/>
          </a:ln>
        </p:spPr>
      </p:sp>
      <p:sp>
        <p:nvSpPr>
          <p:cNvPr id="5" name="AutoShape 5"/>
          <p:cNvSpPr/>
          <p:nvPr/>
        </p:nvSpPr>
        <p:spPr>
          <a:xfrm>
            <a:off x="11381109" y="9546781"/>
            <a:ext cx="10263900" cy="1055700"/>
          </a:xfrm>
          <a:prstGeom prst="line">
            <a:avLst/>
          </a:prstGeom>
          <a:ln w="19050" cap="rnd">
            <a:solidFill>
              <a:srgbClr val="45818E"/>
            </a:solidFill>
            <a:prstDash val="solid"/>
            <a:headEnd type="none" w="sm" len="sm"/>
            <a:tailEnd type="oval" w="lg" len="lg"/>
          </a:ln>
        </p:spPr>
      </p:sp>
      <p:sp>
        <p:nvSpPr>
          <p:cNvPr id="6" name="Freeform 6"/>
          <p:cNvSpPr/>
          <p:nvPr/>
        </p:nvSpPr>
        <p:spPr>
          <a:xfrm>
            <a:off x="8094028" y="54759"/>
            <a:ext cx="9691762" cy="7792994"/>
          </a:xfrm>
          <a:custGeom>
            <a:avLst/>
            <a:gdLst/>
            <a:ahLst/>
            <a:cxnLst/>
            <a:rect l="l" t="t" r="r" b="b"/>
            <a:pathLst>
              <a:path w="9691762" h="7792994">
                <a:moveTo>
                  <a:pt x="0" y="0"/>
                </a:moveTo>
                <a:lnTo>
                  <a:pt x="9691762" y="0"/>
                </a:lnTo>
                <a:lnTo>
                  <a:pt x="9691762" y="7792994"/>
                </a:lnTo>
                <a:lnTo>
                  <a:pt x="0" y="77929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7" name="Group 7"/>
          <p:cNvGrpSpPr/>
          <p:nvPr/>
        </p:nvGrpSpPr>
        <p:grpSpPr>
          <a:xfrm>
            <a:off x="1773900" y="6424326"/>
            <a:ext cx="1432800" cy="1432800"/>
            <a:chOff x="0" y="0"/>
            <a:chExt cx="1910400" cy="1910400"/>
          </a:xfrm>
        </p:grpSpPr>
        <p:sp>
          <p:nvSpPr>
            <p:cNvPr id="8" name="Freeform 8"/>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grpSp>
        <p:nvGrpSpPr>
          <p:cNvPr id="9" name="Group 9"/>
          <p:cNvGrpSpPr/>
          <p:nvPr/>
        </p:nvGrpSpPr>
        <p:grpSpPr>
          <a:xfrm>
            <a:off x="8245900" y="3513476"/>
            <a:ext cx="1432800" cy="1432800"/>
            <a:chOff x="0" y="0"/>
            <a:chExt cx="1910400" cy="1910400"/>
          </a:xfrm>
        </p:grpSpPr>
        <p:sp>
          <p:nvSpPr>
            <p:cNvPr id="10" name="Freeform 10"/>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grpSp>
        <p:nvGrpSpPr>
          <p:cNvPr id="11" name="Group 11"/>
          <p:cNvGrpSpPr/>
          <p:nvPr/>
        </p:nvGrpSpPr>
        <p:grpSpPr>
          <a:xfrm>
            <a:off x="1773900" y="3513476"/>
            <a:ext cx="1432800" cy="1432800"/>
            <a:chOff x="0" y="0"/>
            <a:chExt cx="1910400" cy="1910400"/>
          </a:xfrm>
        </p:grpSpPr>
        <p:sp>
          <p:nvSpPr>
            <p:cNvPr id="12" name="Freeform 12"/>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grpSp>
        <p:nvGrpSpPr>
          <p:cNvPr id="13" name="Group 13"/>
          <p:cNvGrpSpPr/>
          <p:nvPr/>
        </p:nvGrpSpPr>
        <p:grpSpPr>
          <a:xfrm>
            <a:off x="8245900" y="6436676"/>
            <a:ext cx="1432800" cy="1432800"/>
            <a:chOff x="0" y="0"/>
            <a:chExt cx="1910400" cy="1910400"/>
          </a:xfrm>
        </p:grpSpPr>
        <p:sp>
          <p:nvSpPr>
            <p:cNvPr id="14" name="Freeform 14"/>
            <p:cNvSpPr/>
            <p:nvPr/>
          </p:nvSpPr>
          <p:spPr>
            <a:xfrm>
              <a:off x="0" y="0"/>
              <a:ext cx="1910461" cy="1910461"/>
            </a:xfrm>
            <a:custGeom>
              <a:avLst/>
              <a:gdLst/>
              <a:ahLst/>
              <a:cxnLst/>
              <a:rect l="l" t="t" r="r" b="b"/>
              <a:pathLst>
                <a:path w="1910461" h="1910461">
                  <a:moveTo>
                    <a:pt x="0" y="0"/>
                  </a:moveTo>
                  <a:lnTo>
                    <a:pt x="1910461" y="0"/>
                  </a:lnTo>
                  <a:lnTo>
                    <a:pt x="1910461" y="1910461"/>
                  </a:lnTo>
                  <a:lnTo>
                    <a:pt x="0" y="1910461"/>
                  </a:lnTo>
                  <a:close/>
                </a:path>
              </a:pathLst>
            </a:custGeom>
            <a:solidFill>
              <a:srgbClr val="45818E"/>
            </a:solidFill>
          </p:spPr>
        </p:sp>
      </p:grpSp>
      <p:sp>
        <p:nvSpPr>
          <p:cNvPr id="15" name="Freeform 15"/>
          <p:cNvSpPr/>
          <p:nvPr/>
        </p:nvSpPr>
        <p:spPr>
          <a:xfrm>
            <a:off x="8461878" y="3764411"/>
            <a:ext cx="1000870" cy="930946"/>
          </a:xfrm>
          <a:custGeom>
            <a:avLst/>
            <a:gdLst/>
            <a:ahLst/>
            <a:cxnLst/>
            <a:rect l="l" t="t" r="r" b="b"/>
            <a:pathLst>
              <a:path w="1000870" h="930946">
                <a:moveTo>
                  <a:pt x="0" y="0"/>
                </a:moveTo>
                <a:lnTo>
                  <a:pt x="1000870" y="0"/>
                </a:lnTo>
                <a:lnTo>
                  <a:pt x="1000870" y="930946"/>
                </a:lnTo>
                <a:lnTo>
                  <a:pt x="0" y="9309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6" name="Freeform 16"/>
          <p:cNvSpPr/>
          <p:nvPr/>
        </p:nvSpPr>
        <p:spPr>
          <a:xfrm>
            <a:off x="8461712" y="6652341"/>
            <a:ext cx="1001036" cy="1001470"/>
          </a:xfrm>
          <a:custGeom>
            <a:avLst/>
            <a:gdLst/>
            <a:ahLst/>
            <a:cxnLst/>
            <a:rect l="l" t="t" r="r" b="b"/>
            <a:pathLst>
              <a:path w="1001036" h="1001470">
                <a:moveTo>
                  <a:pt x="0" y="0"/>
                </a:moveTo>
                <a:lnTo>
                  <a:pt x="1001036" y="0"/>
                </a:lnTo>
                <a:lnTo>
                  <a:pt x="1001036" y="1001470"/>
                </a:lnTo>
                <a:lnTo>
                  <a:pt x="0" y="10014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7" name="Freeform 17"/>
          <p:cNvSpPr/>
          <p:nvPr/>
        </p:nvSpPr>
        <p:spPr>
          <a:xfrm>
            <a:off x="1924146" y="3638943"/>
            <a:ext cx="1129473" cy="1181881"/>
          </a:xfrm>
          <a:custGeom>
            <a:avLst/>
            <a:gdLst/>
            <a:ahLst/>
            <a:cxnLst/>
            <a:rect l="l" t="t" r="r" b="b"/>
            <a:pathLst>
              <a:path w="1129473" h="1181881">
                <a:moveTo>
                  <a:pt x="0" y="0"/>
                </a:moveTo>
                <a:lnTo>
                  <a:pt x="1129474" y="0"/>
                </a:lnTo>
                <a:lnTo>
                  <a:pt x="1129474" y="1181881"/>
                </a:lnTo>
                <a:lnTo>
                  <a:pt x="0" y="118188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8" name="Freeform 18"/>
          <p:cNvSpPr/>
          <p:nvPr/>
        </p:nvSpPr>
        <p:spPr>
          <a:xfrm>
            <a:off x="1887568" y="6539411"/>
            <a:ext cx="1202629" cy="1202629"/>
          </a:xfrm>
          <a:custGeom>
            <a:avLst/>
            <a:gdLst/>
            <a:ahLst/>
            <a:cxnLst/>
            <a:rect l="l" t="t" r="r" b="b"/>
            <a:pathLst>
              <a:path w="1202629" h="1202629">
                <a:moveTo>
                  <a:pt x="0" y="0"/>
                </a:moveTo>
                <a:lnTo>
                  <a:pt x="1202630" y="0"/>
                </a:lnTo>
                <a:lnTo>
                  <a:pt x="1202630" y="1202630"/>
                </a:lnTo>
                <a:lnTo>
                  <a:pt x="0" y="120263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9" name="Freeform 19"/>
          <p:cNvSpPr/>
          <p:nvPr/>
        </p:nvSpPr>
        <p:spPr>
          <a:xfrm>
            <a:off x="15427734" y="8575496"/>
            <a:ext cx="1831566" cy="971285"/>
          </a:xfrm>
          <a:custGeom>
            <a:avLst/>
            <a:gdLst/>
            <a:ahLst/>
            <a:cxnLst/>
            <a:rect l="l" t="t" r="r" b="b"/>
            <a:pathLst>
              <a:path w="1831566" h="971285">
                <a:moveTo>
                  <a:pt x="0" y="0"/>
                </a:moveTo>
                <a:lnTo>
                  <a:pt x="1831566" y="0"/>
                </a:lnTo>
                <a:lnTo>
                  <a:pt x="1831566" y="971285"/>
                </a:lnTo>
                <a:lnTo>
                  <a:pt x="0" y="971285"/>
                </a:lnTo>
                <a:lnTo>
                  <a:pt x="0" y="0"/>
                </a:lnTo>
                <a:close/>
              </a:path>
            </a:pathLst>
          </a:custGeom>
          <a:blipFill>
            <a:blip r:embed="rId13"/>
            <a:stretch>
              <a:fillRect/>
            </a:stretch>
          </a:blipFill>
        </p:spPr>
      </p:sp>
      <p:sp>
        <p:nvSpPr>
          <p:cNvPr id="20" name="TextBox 20"/>
          <p:cNvSpPr txBox="1"/>
          <p:nvPr/>
        </p:nvSpPr>
        <p:spPr>
          <a:xfrm>
            <a:off x="1531425" y="952900"/>
            <a:ext cx="15225150" cy="942975"/>
          </a:xfrm>
          <a:prstGeom prst="rect">
            <a:avLst/>
          </a:prstGeom>
        </p:spPr>
        <p:txBody>
          <a:bodyPr lIns="0" tIns="0" rIns="0" bIns="0" rtlCol="0" anchor="t">
            <a:spAutoFit/>
          </a:bodyPr>
          <a:lstStyle/>
          <a:p>
            <a:pPr algn="l">
              <a:lnSpc>
                <a:spcPts val="7200"/>
              </a:lnSpc>
            </a:pPr>
            <a:r>
              <a:rPr lang="en-US" sz="6000" b="1">
                <a:solidFill>
                  <a:srgbClr val="0C343D"/>
                </a:solidFill>
                <a:latin typeface="Arimo Bold"/>
                <a:ea typeface="Arimo Bold"/>
                <a:cs typeface="Arimo Bold"/>
                <a:sym typeface="Arimo Bold"/>
              </a:rPr>
              <a:t>Yeni İş İmkanlarının Yaradılması</a:t>
            </a:r>
          </a:p>
        </p:txBody>
      </p:sp>
      <p:sp>
        <p:nvSpPr>
          <p:cNvPr id="21" name="TextBox 21"/>
          <p:cNvSpPr txBox="1"/>
          <p:nvPr/>
        </p:nvSpPr>
        <p:spPr>
          <a:xfrm>
            <a:off x="3354548" y="3427751"/>
            <a:ext cx="3798876" cy="1908059"/>
          </a:xfrm>
          <a:prstGeom prst="rect">
            <a:avLst/>
          </a:prstGeom>
        </p:spPr>
        <p:txBody>
          <a:bodyPr lIns="0" tIns="0" rIns="0" bIns="0" rtlCol="0" anchor="t">
            <a:spAutoFit/>
          </a:bodyPr>
          <a:lstStyle/>
          <a:p>
            <a:pPr algn="ctr">
              <a:lnSpc>
                <a:spcPts val="2709"/>
              </a:lnSpc>
            </a:pPr>
            <a:r>
              <a:rPr lang="en-US" sz="1935" b="1">
                <a:solidFill>
                  <a:srgbClr val="0C343D"/>
                </a:solidFill>
                <a:latin typeface="Carlito Bold"/>
                <a:ea typeface="Carlito Bold"/>
                <a:cs typeface="Carlito Bold"/>
                <a:sym typeface="Carlito Bold"/>
              </a:rPr>
              <a:t>  </a:t>
            </a:r>
            <a:r>
              <a:rPr lang="en-US" sz="1935" b="1">
                <a:solidFill>
                  <a:srgbClr val="88ADA5"/>
                </a:solidFill>
                <a:latin typeface="Carlito Bold"/>
                <a:ea typeface="Carlito Bold"/>
                <a:cs typeface="Carlito Bold"/>
                <a:sym typeface="Carlito Bold"/>
              </a:rPr>
              <a:t>Süni İntellekt Mühəndisi</a:t>
            </a:r>
          </a:p>
          <a:p>
            <a:pPr algn="ctr">
              <a:lnSpc>
                <a:spcPts val="1951"/>
              </a:lnSpc>
            </a:pPr>
            <a:r>
              <a:rPr lang="en-US" sz="1393" b="1">
                <a:solidFill>
                  <a:srgbClr val="0C343D"/>
                </a:solidFill>
                <a:latin typeface="Carlito Bold"/>
                <a:ea typeface="Carlito Bold"/>
                <a:cs typeface="Carlito Bold"/>
                <a:sym typeface="Carlito Bold"/>
              </a:rPr>
              <a:t> AI modellərinin hazırlanması və təkmilləşdirilməsi ilə məşğul olan mütəxəssislər, maşın öyrənməsi və neyron şəbəkələr üzərində işləyirlər.</a:t>
            </a:r>
          </a:p>
          <a:p>
            <a:pPr algn="ctr">
              <a:lnSpc>
                <a:spcPts val="6403"/>
              </a:lnSpc>
            </a:pPr>
            <a:r>
              <a:rPr lang="en-US" sz="4573" b="1">
                <a:solidFill>
                  <a:srgbClr val="0C343D"/>
                </a:solidFill>
                <a:latin typeface="DejaVu Serif Bold"/>
                <a:ea typeface="DejaVu Serif Bold"/>
                <a:cs typeface="DejaVu Serif Bold"/>
                <a:sym typeface="DejaVu Serif Bold"/>
              </a:rPr>
              <a:t>   </a:t>
            </a:r>
          </a:p>
        </p:txBody>
      </p:sp>
      <p:sp>
        <p:nvSpPr>
          <p:cNvPr id="22" name="TextBox 22"/>
          <p:cNvSpPr txBox="1"/>
          <p:nvPr/>
        </p:nvSpPr>
        <p:spPr>
          <a:xfrm>
            <a:off x="9983500" y="3427751"/>
            <a:ext cx="3798876" cy="1674872"/>
          </a:xfrm>
          <a:prstGeom prst="rect">
            <a:avLst/>
          </a:prstGeom>
        </p:spPr>
        <p:txBody>
          <a:bodyPr lIns="0" tIns="0" rIns="0" bIns="0" rtlCol="0" anchor="t">
            <a:spAutoFit/>
          </a:bodyPr>
          <a:lstStyle/>
          <a:p>
            <a:pPr algn="ctr">
              <a:lnSpc>
                <a:spcPts val="2709"/>
              </a:lnSpc>
            </a:pPr>
            <a:r>
              <a:rPr lang="en-US" sz="1935" b="1">
                <a:solidFill>
                  <a:srgbClr val="88ADA5"/>
                </a:solidFill>
                <a:latin typeface="Carlito Bold"/>
                <a:ea typeface="Carlito Bold"/>
                <a:cs typeface="Carlito Bold"/>
                <a:sym typeface="Carlito Bold"/>
              </a:rPr>
              <a:t>Məlumat Analitiki və Data Alimi</a:t>
            </a:r>
          </a:p>
          <a:p>
            <a:pPr algn="ctr">
              <a:lnSpc>
                <a:spcPts val="1945"/>
              </a:lnSpc>
            </a:pPr>
            <a:r>
              <a:rPr lang="en-US" sz="1389" b="1">
                <a:solidFill>
                  <a:srgbClr val="0C343D"/>
                </a:solidFill>
                <a:latin typeface="Carlito Bold"/>
                <a:ea typeface="Carlito Bold"/>
                <a:cs typeface="Carlito Bold"/>
                <a:sym typeface="Carlito Bold"/>
              </a:rPr>
              <a:t> Böyük həcmli məlumatları təhlil edərək biznes qərarlarının verilməsinə dəstək olan mütəxəssislər, statistika və proqramlaşdırma biliklərinə sahib olmalıdırlar.</a:t>
            </a:r>
          </a:p>
          <a:p>
            <a:pPr algn="ctr">
              <a:lnSpc>
                <a:spcPts val="2709"/>
              </a:lnSpc>
            </a:pPr>
            <a:endParaRPr lang="en-US" sz="1389" b="1">
              <a:solidFill>
                <a:srgbClr val="0C343D"/>
              </a:solidFill>
              <a:latin typeface="Carlito Bold"/>
              <a:ea typeface="Carlito Bold"/>
              <a:cs typeface="Carlito Bold"/>
              <a:sym typeface="Carlito Bold"/>
            </a:endParaRPr>
          </a:p>
        </p:txBody>
      </p:sp>
      <p:sp>
        <p:nvSpPr>
          <p:cNvPr id="23" name="TextBox 23"/>
          <p:cNvSpPr txBox="1"/>
          <p:nvPr/>
        </p:nvSpPr>
        <p:spPr>
          <a:xfrm>
            <a:off x="3354548" y="6350951"/>
            <a:ext cx="3798876" cy="1436747"/>
          </a:xfrm>
          <a:prstGeom prst="rect">
            <a:avLst/>
          </a:prstGeom>
        </p:spPr>
        <p:txBody>
          <a:bodyPr lIns="0" tIns="0" rIns="0" bIns="0" rtlCol="0" anchor="t">
            <a:spAutoFit/>
          </a:bodyPr>
          <a:lstStyle/>
          <a:p>
            <a:pPr algn="ctr">
              <a:lnSpc>
                <a:spcPts val="2709"/>
              </a:lnSpc>
            </a:pPr>
            <a:r>
              <a:rPr lang="en-US" sz="1935" b="1">
                <a:solidFill>
                  <a:srgbClr val="88ADA5"/>
                </a:solidFill>
                <a:latin typeface="Carlito Bold"/>
                <a:ea typeface="Carlito Bold"/>
                <a:cs typeface="Carlito Bold"/>
                <a:sym typeface="Carlito Bold"/>
              </a:rPr>
              <a:t>Kibertəhlükəsizlik Analitiki</a:t>
            </a:r>
          </a:p>
          <a:p>
            <a:pPr algn="ctr">
              <a:lnSpc>
                <a:spcPts val="1945"/>
              </a:lnSpc>
            </a:pPr>
            <a:r>
              <a:rPr lang="en-US" sz="1389" b="1">
                <a:solidFill>
                  <a:srgbClr val="0C343D"/>
                </a:solidFill>
                <a:latin typeface="Carlito Bold"/>
                <a:ea typeface="Carlito Bold"/>
                <a:cs typeface="Carlito Bold"/>
                <a:sym typeface="Carlito Bold"/>
              </a:rPr>
              <a:t> Süni intellektin inkişafı ilə birlikdə kibertəhlükəsizlik təhdidləri də artır, buna görə də bu sahədə çalışan mütəxəssislərə ehtiyac artır.</a:t>
            </a:r>
          </a:p>
          <a:p>
            <a:pPr algn="ctr">
              <a:lnSpc>
                <a:spcPts val="2709"/>
              </a:lnSpc>
            </a:pPr>
            <a:endParaRPr lang="en-US" sz="1389" b="1">
              <a:solidFill>
                <a:srgbClr val="0C343D"/>
              </a:solidFill>
              <a:latin typeface="Carlito Bold"/>
              <a:ea typeface="Carlito Bold"/>
              <a:cs typeface="Carlito Bold"/>
              <a:sym typeface="Carlito Bold"/>
            </a:endParaRPr>
          </a:p>
        </p:txBody>
      </p:sp>
      <p:sp>
        <p:nvSpPr>
          <p:cNvPr id="24" name="TextBox 24"/>
          <p:cNvSpPr txBox="1"/>
          <p:nvPr/>
        </p:nvSpPr>
        <p:spPr>
          <a:xfrm>
            <a:off x="9983500" y="6379526"/>
            <a:ext cx="4167228" cy="1301669"/>
          </a:xfrm>
          <a:prstGeom prst="rect">
            <a:avLst/>
          </a:prstGeom>
        </p:spPr>
        <p:txBody>
          <a:bodyPr lIns="0" tIns="0" rIns="0" bIns="0" rtlCol="0" anchor="t">
            <a:spAutoFit/>
          </a:bodyPr>
          <a:lstStyle/>
          <a:p>
            <a:pPr algn="ctr">
              <a:lnSpc>
                <a:spcPts val="2716"/>
              </a:lnSpc>
            </a:pPr>
            <a:r>
              <a:rPr lang="en-US" sz="1940" b="1">
                <a:solidFill>
                  <a:srgbClr val="88ADA5"/>
                </a:solidFill>
                <a:latin typeface="Arimo Bold"/>
                <a:ea typeface="Arimo Bold"/>
                <a:cs typeface="Arimo Bold"/>
                <a:sym typeface="Arimo Bold"/>
              </a:rPr>
              <a:t>Robot Texnologiyaları Mühəndisi</a:t>
            </a:r>
          </a:p>
          <a:p>
            <a:pPr algn="ctr">
              <a:lnSpc>
                <a:spcPts val="1876"/>
              </a:lnSpc>
            </a:pPr>
            <a:r>
              <a:rPr lang="en-US" sz="1340" b="1">
                <a:solidFill>
                  <a:srgbClr val="000000"/>
                </a:solidFill>
                <a:latin typeface="Arimo Bold"/>
                <a:ea typeface="Arimo Bold"/>
                <a:cs typeface="Arimo Bold"/>
                <a:sym typeface="Arimo Bold"/>
              </a:rPr>
              <a:t> Robototexnika və süni intellektin birləşməsi ilə yeni texnologiyalar yaradılır və bu sahədə mütəxəssislər iş bazarında əhəmiyyətli rol oynayır.</a:t>
            </a:r>
          </a:p>
          <a:p>
            <a:pPr algn="ctr">
              <a:lnSpc>
                <a:spcPts val="1842"/>
              </a:lnSpc>
            </a:pPr>
            <a:endParaRPr lang="en-US" sz="1340" b="1">
              <a:solidFill>
                <a:srgbClr val="000000"/>
              </a:solidFill>
              <a:latin typeface="Arimo Bold"/>
              <a:ea typeface="Arimo Bold"/>
              <a:cs typeface="Arimo Bold"/>
              <a:sym typeface="Arimo 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2" name="Freeform 2"/>
          <p:cNvSpPr/>
          <p:nvPr/>
        </p:nvSpPr>
        <p:spPr>
          <a:xfrm>
            <a:off x="536098" y="106602"/>
            <a:ext cx="17215804" cy="10180398"/>
          </a:xfrm>
          <a:custGeom>
            <a:avLst/>
            <a:gdLst/>
            <a:ahLst/>
            <a:cxnLst/>
            <a:rect l="l" t="t" r="r" b="b"/>
            <a:pathLst>
              <a:path w="17215804" h="10180398">
                <a:moveTo>
                  <a:pt x="0" y="0"/>
                </a:moveTo>
                <a:lnTo>
                  <a:pt x="17215804" y="0"/>
                </a:lnTo>
                <a:lnTo>
                  <a:pt x="17215804" y="10180398"/>
                </a:lnTo>
                <a:lnTo>
                  <a:pt x="0" y="101803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4447200" y="2584695"/>
            <a:ext cx="9393600" cy="2188362"/>
            <a:chOff x="0" y="0"/>
            <a:chExt cx="12524800" cy="2917817"/>
          </a:xfrm>
        </p:grpSpPr>
        <p:sp>
          <p:nvSpPr>
            <p:cNvPr id="4" name="Freeform 4"/>
            <p:cNvSpPr/>
            <p:nvPr/>
          </p:nvSpPr>
          <p:spPr>
            <a:xfrm>
              <a:off x="0" y="0"/>
              <a:ext cx="12524740" cy="2917850"/>
            </a:xfrm>
            <a:custGeom>
              <a:avLst/>
              <a:gdLst/>
              <a:ahLst/>
              <a:cxnLst/>
              <a:rect l="l" t="t" r="r" b="b"/>
              <a:pathLst>
                <a:path w="12524740" h="2917850">
                  <a:moveTo>
                    <a:pt x="0" y="0"/>
                  </a:moveTo>
                  <a:lnTo>
                    <a:pt x="12524740" y="0"/>
                  </a:lnTo>
                  <a:lnTo>
                    <a:pt x="12524740" y="2917850"/>
                  </a:lnTo>
                  <a:lnTo>
                    <a:pt x="0" y="2917850"/>
                  </a:lnTo>
                  <a:close/>
                </a:path>
              </a:pathLst>
            </a:custGeom>
            <a:solidFill>
              <a:srgbClr val="45818E"/>
            </a:solidFill>
          </p:spPr>
        </p:sp>
        <p:sp>
          <p:nvSpPr>
            <p:cNvPr id="5" name="TextBox 5"/>
            <p:cNvSpPr txBox="1"/>
            <p:nvPr/>
          </p:nvSpPr>
          <p:spPr>
            <a:xfrm>
              <a:off x="0" y="-9525"/>
              <a:ext cx="12524800" cy="2927342"/>
            </a:xfrm>
            <a:prstGeom prst="rect">
              <a:avLst/>
            </a:prstGeom>
          </p:spPr>
          <p:txBody>
            <a:bodyPr lIns="50800" tIns="50800" rIns="50800" bIns="50800" rtlCol="0" anchor="ctr"/>
            <a:lstStyle/>
            <a:p>
              <a:pPr algn="ctr">
                <a:lnSpc>
                  <a:spcPts val="3840"/>
                </a:lnSpc>
              </a:pPr>
              <a:r>
                <a:rPr lang="en-US" sz="3200" b="1">
                  <a:solidFill>
                    <a:srgbClr val="FFFFFF"/>
                  </a:solidFill>
                  <a:latin typeface="Lato Bold"/>
                  <a:ea typeface="Lato Bold"/>
                  <a:cs typeface="Lato Bold"/>
                  <a:sym typeface="Lato Bold"/>
                </a:rPr>
                <a:t>2025-ci ilə qədər süni intellekt və avtomatlaşdırma sahəsində 97 milyon yeni iş yeri açılacaq.</a:t>
              </a:r>
              <a:r>
                <a:rPr lang="en-US" sz="3200">
                  <a:solidFill>
                    <a:srgbClr val="FFFFFF"/>
                  </a:solidFill>
                  <a:latin typeface="Lato"/>
                  <a:ea typeface="Lato"/>
                  <a:cs typeface="Lato"/>
                  <a:sym typeface="Lato"/>
                </a:rPr>
                <a:t> </a:t>
              </a:r>
              <a:r>
                <a:rPr lang="en-US" sz="3200" i="1">
                  <a:solidFill>
                    <a:srgbClr val="FFFFFF"/>
                  </a:solidFill>
                  <a:latin typeface="Lato Italics"/>
                  <a:ea typeface="Lato Italics"/>
                  <a:cs typeface="Lato Italics"/>
                  <a:sym typeface="Lato Italics"/>
                </a:rPr>
                <a:t>(World Economic Forum)</a:t>
              </a:r>
            </a:p>
            <a:p>
              <a:pPr algn="ctr">
                <a:lnSpc>
                  <a:spcPts val="3840"/>
                </a:lnSpc>
              </a:pPr>
              <a:endParaRPr lang="en-US" sz="3200" i="1">
                <a:solidFill>
                  <a:srgbClr val="FFFFFF"/>
                </a:solidFill>
                <a:latin typeface="Lato Italics"/>
                <a:ea typeface="Lato Italics"/>
                <a:cs typeface="Lato Italics"/>
                <a:sym typeface="Lato Italics"/>
              </a:endParaRPr>
            </a:p>
          </p:txBody>
        </p:sp>
      </p:grpSp>
      <p:grpSp>
        <p:nvGrpSpPr>
          <p:cNvPr id="6" name="Group 6"/>
          <p:cNvGrpSpPr/>
          <p:nvPr/>
        </p:nvGrpSpPr>
        <p:grpSpPr>
          <a:xfrm>
            <a:off x="4455685" y="5196801"/>
            <a:ext cx="9393600" cy="1702587"/>
            <a:chOff x="0" y="0"/>
            <a:chExt cx="12524800" cy="2270117"/>
          </a:xfrm>
        </p:grpSpPr>
        <p:sp>
          <p:nvSpPr>
            <p:cNvPr id="7" name="Freeform 7"/>
            <p:cNvSpPr/>
            <p:nvPr/>
          </p:nvSpPr>
          <p:spPr>
            <a:xfrm>
              <a:off x="0" y="0"/>
              <a:ext cx="12524740" cy="2270150"/>
            </a:xfrm>
            <a:custGeom>
              <a:avLst/>
              <a:gdLst/>
              <a:ahLst/>
              <a:cxnLst/>
              <a:rect l="l" t="t" r="r" b="b"/>
              <a:pathLst>
                <a:path w="12524740" h="2270150">
                  <a:moveTo>
                    <a:pt x="0" y="0"/>
                  </a:moveTo>
                  <a:lnTo>
                    <a:pt x="12524740" y="0"/>
                  </a:lnTo>
                  <a:lnTo>
                    <a:pt x="12524740" y="2270150"/>
                  </a:lnTo>
                  <a:lnTo>
                    <a:pt x="0" y="2270150"/>
                  </a:lnTo>
                  <a:close/>
                </a:path>
              </a:pathLst>
            </a:custGeom>
            <a:solidFill>
              <a:srgbClr val="45818E"/>
            </a:solidFill>
          </p:spPr>
        </p:sp>
        <p:sp>
          <p:nvSpPr>
            <p:cNvPr id="8" name="TextBox 8"/>
            <p:cNvSpPr txBox="1"/>
            <p:nvPr/>
          </p:nvSpPr>
          <p:spPr>
            <a:xfrm>
              <a:off x="0" y="-9525"/>
              <a:ext cx="12524800" cy="2279642"/>
            </a:xfrm>
            <a:prstGeom prst="rect">
              <a:avLst/>
            </a:prstGeom>
          </p:spPr>
          <p:txBody>
            <a:bodyPr lIns="50800" tIns="50800" rIns="50800" bIns="50800" rtlCol="0" anchor="ctr"/>
            <a:lstStyle/>
            <a:p>
              <a:pPr algn="ctr">
                <a:lnSpc>
                  <a:spcPts val="3840"/>
                </a:lnSpc>
              </a:pPr>
              <a:r>
                <a:rPr lang="en-US" sz="3200">
                  <a:solidFill>
                    <a:srgbClr val="FFFFFF"/>
                  </a:solidFill>
                  <a:latin typeface="Lato"/>
                  <a:ea typeface="Lato"/>
                  <a:cs typeface="Lato"/>
                  <a:sym typeface="Lato"/>
                </a:rPr>
                <a:t>Şirkətlərin 85%-i süni intellektin iş proseslərinə inteqrasiyasını artırmağı planlaşdırır. (PwC Research)</a:t>
              </a:r>
            </a:p>
            <a:p>
              <a:pPr algn="ctr">
                <a:lnSpc>
                  <a:spcPts val="3840"/>
                </a:lnSpc>
              </a:pPr>
              <a:endParaRPr lang="en-US" sz="3200">
                <a:solidFill>
                  <a:srgbClr val="FFFFFF"/>
                </a:solidFill>
                <a:latin typeface="Lato"/>
                <a:ea typeface="Lato"/>
                <a:cs typeface="Lato"/>
                <a:sym typeface="Lato"/>
              </a:endParaRPr>
            </a:p>
          </p:txBody>
        </p:sp>
      </p:grpSp>
      <p:grpSp>
        <p:nvGrpSpPr>
          <p:cNvPr id="9" name="Group 9"/>
          <p:cNvGrpSpPr/>
          <p:nvPr/>
        </p:nvGrpSpPr>
        <p:grpSpPr>
          <a:xfrm>
            <a:off x="4447200" y="7333302"/>
            <a:ext cx="9393600" cy="2188362"/>
            <a:chOff x="0" y="0"/>
            <a:chExt cx="12524800" cy="2917817"/>
          </a:xfrm>
        </p:grpSpPr>
        <p:sp>
          <p:nvSpPr>
            <p:cNvPr id="10" name="Freeform 10"/>
            <p:cNvSpPr/>
            <p:nvPr/>
          </p:nvSpPr>
          <p:spPr>
            <a:xfrm>
              <a:off x="0" y="0"/>
              <a:ext cx="12524740" cy="2917850"/>
            </a:xfrm>
            <a:custGeom>
              <a:avLst/>
              <a:gdLst/>
              <a:ahLst/>
              <a:cxnLst/>
              <a:rect l="l" t="t" r="r" b="b"/>
              <a:pathLst>
                <a:path w="12524740" h="2917850">
                  <a:moveTo>
                    <a:pt x="0" y="0"/>
                  </a:moveTo>
                  <a:lnTo>
                    <a:pt x="12524740" y="0"/>
                  </a:lnTo>
                  <a:lnTo>
                    <a:pt x="12524740" y="2917850"/>
                  </a:lnTo>
                  <a:lnTo>
                    <a:pt x="0" y="2917850"/>
                  </a:lnTo>
                  <a:close/>
                </a:path>
              </a:pathLst>
            </a:custGeom>
            <a:solidFill>
              <a:srgbClr val="45818E"/>
            </a:solidFill>
          </p:spPr>
        </p:sp>
        <p:sp>
          <p:nvSpPr>
            <p:cNvPr id="11" name="TextBox 11"/>
            <p:cNvSpPr txBox="1"/>
            <p:nvPr/>
          </p:nvSpPr>
          <p:spPr>
            <a:xfrm>
              <a:off x="0" y="-9525"/>
              <a:ext cx="12524800" cy="2927342"/>
            </a:xfrm>
            <a:prstGeom prst="rect">
              <a:avLst/>
            </a:prstGeom>
          </p:spPr>
          <p:txBody>
            <a:bodyPr lIns="50800" tIns="50800" rIns="50800" bIns="50800" rtlCol="0" anchor="ctr"/>
            <a:lstStyle/>
            <a:p>
              <a:pPr algn="ctr">
                <a:lnSpc>
                  <a:spcPts val="3840"/>
                </a:lnSpc>
              </a:pPr>
              <a:r>
                <a:rPr lang="en-US" sz="3200">
                  <a:solidFill>
                    <a:srgbClr val="FFFFFF"/>
                  </a:solidFill>
                  <a:latin typeface="Lato"/>
                  <a:ea typeface="Lato"/>
                  <a:cs typeface="Lato"/>
                  <a:sym typeface="Lato"/>
                </a:rPr>
                <a:t>Məlumat elmi və süni intellekt üzrə mütəxəssislərə olan tələbat son 5 ildə 75% artmışdır.(LinkedIn Economic Graph)</a:t>
              </a:r>
            </a:p>
            <a:p>
              <a:pPr algn="ctr">
                <a:lnSpc>
                  <a:spcPts val="3840"/>
                </a:lnSpc>
              </a:pPr>
              <a:endParaRPr lang="en-US" sz="3200">
                <a:solidFill>
                  <a:srgbClr val="FFFFFF"/>
                </a:solidFill>
                <a:latin typeface="Lato"/>
                <a:ea typeface="Lato"/>
                <a:cs typeface="Lato"/>
                <a:sym typeface="Lato"/>
              </a:endParaRPr>
            </a:p>
          </p:txBody>
        </p:sp>
      </p:grpSp>
      <p:sp>
        <p:nvSpPr>
          <p:cNvPr id="12" name="AutoShape 12"/>
          <p:cNvSpPr/>
          <p:nvPr/>
        </p:nvSpPr>
        <p:spPr>
          <a:xfrm>
            <a:off x="742950" y="-399802"/>
            <a:ext cx="3795675" cy="2552850"/>
          </a:xfrm>
          <a:prstGeom prst="line">
            <a:avLst/>
          </a:prstGeom>
          <a:ln w="19050" cap="rnd">
            <a:solidFill>
              <a:srgbClr val="45818E"/>
            </a:solidFill>
            <a:prstDash val="solid"/>
            <a:headEnd type="none" w="sm" len="sm"/>
            <a:tailEnd type="oval" w="lg" len="lg"/>
          </a:ln>
        </p:spPr>
      </p:sp>
      <p:sp>
        <p:nvSpPr>
          <p:cNvPr id="13" name="AutoShape 13"/>
          <p:cNvSpPr/>
          <p:nvPr/>
        </p:nvSpPr>
        <p:spPr>
          <a:xfrm flipH="1">
            <a:off x="-325312" y="6900873"/>
            <a:ext cx="650625" cy="4122450"/>
          </a:xfrm>
          <a:prstGeom prst="line">
            <a:avLst/>
          </a:prstGeom>
          <a:ln w="19050" cap="rnd">
            <a:solidFill>
              <a:srgbClr val="45818E"/>
            </a:solidFill>
            <a:prstDash val="solid"/>
            <a:headEnd type="none" w="sm" len="sm"/>
            <a:tailEnd type="oval" w="lg" len="lg"/>
          </a:ln>
        </p:spPr>
      </p:sp>
      <p:sp>
        <p:nvSpPr>
          <p:cNvPr id="14" name="AutoShape 14"/>
          <p:cNvSpPr/>
          <p:nvPr/>
        </p:nvSpPr>
        <p:spPr>
          <a:xfrm>
            <a:off x="-1223625" y="1725928"/>
            <a:ext cx="3097875" cy="5170050"/>
          </a:xfrm>
          <a:prstGeom prst="line">
            <a:avLst/>
          </a:prstGeom>
          <a:ln w="19050" cap="rnd">
            <a:solidFill>
              <a:srgbClr val="45818E"/>
            </a:solidFill>
            <a:prstDash val="solid"/>
            <a:headEnd type="none" w="sm" len="sm"/>
            <a:tailEnd type="oval" w="lg" len="lg"/>
          </a:ln>
        </p:spPr>
      </p:sp>
      <p:sp>
        <p:nvSpPr>
          <p:cNvPr id="15" name="AutoShape 15"/>
          <p:cNvSpPr/>
          <p:nvPr/>
        </p:nvSpPr>
        <p:spPr>
          <a:xfrm>
            <a:off x="14876548" y="-3007425"/>
            <a:ext cx="3402675" cy="8072250"/>
          </a:xfrm>
          <a:prstGeom prst="line">
            <a:avLst/>
          </a:prstGeom>
          <a:ln w="19050" cap="rnd">
            <a:solidFill>
              <a:srgbClr val="45818E"/>
            </a:solidFill>
            <a:prstDash val="solid"/>
            <a:headEnd type="none" w="sm" len="sm"/>
            <a:tailEnd type="oval" w="lg" len="lg"/>
          </a:ln>
        </p:spPr>
      </p:sp>
      <p:sp>
        <p:nvSpPr>
          <p:cNvPr id="16" name="AutoShape 16"/>
          <p:cNvSpPr/>
          <p:nvPr/>
        </p:nvSpPr>
        <p:spPr>
          <a:xfrm>
            <a:off x="-371138" y="8807994"/>
            <a:ext cx="2799675" cy="2207850"/>
          </a:xfrm>
          <a:prstGeom prst="line">
            <a:avLst/>
          </a:prstGeom>
          <a:ln w="19050" cap="rnd">
            <a:solidFill>
              <a:srgbClr val="45818E"/>
            </a:solidFill>
            <a:prstDash val="solid"/>
            <a:headEnd type="none" w="sm" len="sm"/>
            <a:tailEnd type="oval" w="lg" len="lg"/>
          </a:ln>
        </p:spPr>
      </p:sp>
      <p:sp>
        <p:nvSpPr>
          <p:cNvPr id="17" name="AutoShape 17"/>
          <p:cNvSpPr/>
          <p:nvPr/>
        </p:nvSpPr>
        <p:spPr>
          <a:xfrm flipH="1">
            <a:off x="15484713" y="5201130"/>
            <a:ext cx="2786025" cy="5461050"/>
          </a:xfrm>
          <a:prstGeom prst="line">
            <a:avLst/>
          </a:prstGeom>
          <a:ln w="19050" cap="rnd">
            <a:solidFill>
              <a:srgbClr val="45818E"/>
            </a:solidFill>
            <a:prstDash val="solid"/>
            <a:headEnd type="none" w="sm" len="sm"/>
            <a:tailEnd type="oval" w="lg" len="lg"/>
          </a:ln>
        </p:spPr>
      </p:sp>
      <p:sp>
        <p:nvSpPr>
          <p:cNvPr id="18" name="Freeform 18"/>
          <p:cNvSpPr/>
          <p:nvPr/>
        </p:nvSpPr>
        <p:spPr>
          <a:xfrm>
            <a:off x="14568930" y="754643"/>
            <a:ext cx="1831566" cy="971285"/>
          </a:xfrm>
          <a:custGeom>
            <a:avLst/>
            <a:gdLst/>
            <a:ahLst/>
            <a:cxnLst/>
            <a:rect l="l" t="t" r="r" b="b"/>
            <a:pathLst>
              <a:path w="1831566" h="971285">
                <a:moveTo>
                  <a:pt x="0" y="0"/>
                </a:moveTo>
                <a:lnTo>
                  <a:pt x="1831566" y="0"/>
                </a:lnTo>
                <a:lnTo>
                  <a:pt x="1831566" y="971285"/>
                </a:lnTo>
                <a:lnTo>
                  <a:pt x="0" y="971285"/>
                </a:lnTo>
                <a:lnTo>
                  <a:pt x="0" y="0"/>
                </a:lnTo>
                <a:close/>
              </a:path>
            </a:pathLst>
          </a:custGeom>
          <a:blipFill>
            <a:blip r:embed="rId5"/>
            <a:stretch>
              <a:fillRect/>
            </a:stretch>
          </a:blipFill>
        </p:spPr>
      </p:sp>
      <p:sp>
        <p:nvSpPr>
          <p:cNvPr id="19" name="TextBox 19"/>
          <p:cNvSpPr txBox="1"/>
          <p:nvPr/>
        </p:nvSpPr>
        <p:spPr>
          <a:xfrm>
            <a:off x="7086600" y="876623"/>
            <a:ext cx="3795675" cy="1046633"/>
          </a:xfrm>
          <a:prstGeom prst="rect">
            <a:avLst/>
          </a:prstGeom>
        </p:spPr>
        <p:txBody>
          <a:bodyPr wrap="square" lIns="0" tIns="0" rIns="0" bIns="0" rtlCol="0" anchor="t">
            <a:spAutoFit/>
          </a:bodyPr>
          <a:lstStyle/>
          <a:p>
            <a:pPr algn="ctr">
              <a:lnSpc>
                <a:spcPts val="8679"/>
              </a:lnSpc>
            </a:pPr>
            <a:r>
              <a:rPr lang="en-US" sz="6199" b="1" dirty="0" err="1">
                <a:solidFill>
                  <a:srgbClr val="88ADA5"/>
                </a:solidFill>
                <a:latin typeface="Carlito Bold"/>
                <a:ea typeface="Carlito Bold"/>
                <a:cs typeface="Carlito Bold"/>
                <a:sym typeface="Carlito Bold"/>
              </a:rPr>
              <a:t>Statistika</a:t>
            </a:r>
            <a:endParaRPr lang="en-US" sz="6199" b="1" dirty="0">
              <a:solidFill>
                <a:srgbClr val="88ADA5"/>
              </a:solidFill>
              <a:latin typeface="Carlito Bold"/>
              <a:ea typeface="Carlito Bold"/>
              <a:cs typeface="Carlito Bold"/>
              <a:sym typeface="Carlito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2" name="Freeform 2"/>
          <p:cNvSpPr/>
          <p:nvPr/>
        </p:nvSpPr>
        <p:spPr>
          <a:xfrm>
            <a:off x="358486" y="3543782"/>
            <a:ext cx="800898" cy="5866290"/>
          </a:xfrm>
          <a:custGeom>
            <a:avLst/>
            <a:gdLst/>
            <a:ahLst/>
            <a:cxnLst/>
            <a:rect l="l" t="t" r="r" b="b"/>
            <a:pathLst>
              <a:path w="800898" h="5866290">
                <a:moveTo>
                  <a:pt x="0" y="0"/>
                </a:moveTo>
                <a:lnTo>
                  <a:pt x="800898" y="0"/>
                </a:lnTo>
                <a:lnTo>
                  <a:pt x="800898" y="5866290"/>
                </a:lnTo>
                <a:lnTo>
                  <a:pt x="0" y="586629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AutoShape 3"/>
          <p:cNvSpPr/>
          <p:nvPr/>
        </p:nvSpPr>
        <p:spPr>
          <a:xfrm rot="1176570">
            <a:off x="-624128" y="724525"/>
            <a:ext cx="4461457" cy="0"/>
          </a:xfrm>
          <a:prstGeom prst="line">
            <a:avLst/>
          </a:prstGeom>
          <a:ln w="19050" cap="rnd">
            <a:solidFill>
              <a:srgbClr val="45818E"/>
            </a:solidFill>
            <a:prstDash val="solid"/>
            <a:headEnd type="none" w="sm" len="sm"/>
            <a:tailEnd type="oval" w="lg" len="lg"/>
          </a:ln>
        </p:spPr>
      </p:sp>
      <p:sp>
        <p:nvSpPr>
          <p:cNvPr id="4" name="AutoShape 4"/>
          <p:cNvSpPr/>
          <p:nvPr/>
        </p:nvSpPr>
        <p:spPr>
          <a:xfrm rot="1101336">
            <a:off x="-755634" y="331625"/>
            <a:ext cx="3973469" cy="0"/>
          </a:xfrm>
          <a:prstGeom prst="line">
            <a:avLst/>
          </a:prstGeom>
          <a:ln w="19050" cap="rnd">
            <a:solidFill>
              <a:srgbClr val="45818E"/>
            </a:solidFill>
            <a:prstDash val="solid"/>
            <a:headEnd type="none" w="sm" len="sm"/>
            <a:tailEnd type="oval" w="lg" len="lg"/>
          </a:ln>
        </p:spPr>
      </p:sp>
      <p:sp>
        <p:nvSpPr>
          <p:cNvPr id="5" name="TextBox 5"/>
          <p:cNvSpPr txBox="1"/>
          <p:nvPr/>
        </p:nvSpPr>
        <p:spPr>
          <a:xfrm>
            <a:off x="358486" y="4121121"/>
            <a:ext cx="11248279" cy="2781300"/>
          </a:xfrm>
          <a:prstGeom prst="rect">
            <a:avLst/>
          </a:prstGeom>
        </p:spPr>
        <p:txBody>
          <a:bodyPr lIns="0" tIns="0" rIns="0" bIns="0" rtlCol="0" anchor="t">
            <a:spAutoFit/>
          </a:bodyPr>
          <a:lstStyle/>
          <a:p>
            <a:pPr algn="r">
              <a:lnSpc>
                <a:spcPts val="10800"/>
              </a:lnSpc>
            </a:pPr>
            <a:r>
              <a:rPr lang="en-US" sz="9000" b="1">
                <a:solidFill>
                  <a:srgbClr val="0C343D"/>
                </a:solidFill>
                <a:latin typeface="Arimo Bold"/>
                <a:ea typeface="Arimo Bold"/>
                <a:cs typeface="Arimo Bold"/>
                <a:sym typeface="Arimo Bold"/>
              </a:rPr>
              <a:t>Dinlədiyiniz üçün təşəkkürlər!</a:t>
            </a:r>
          </a:p>
        </p:txBody>
      </p:sp>
      <p:sp>
        <p:nvSpPr>
          <p:cNvPr id="6" name="Freeform 6"/>
          <p:cNvSpPr/>
          <p:nvPr/>
        </p:nvSpPr>
        <p:spPr>
          <a:xfrm>
            <a:off x="12069708" y="2687060"/>
            <a:ext cx="5788417" cy="5687522"/>
          </a:xfrm>
          <a:custGeom>
            <a:avLst/>
            <a:gdLst/>
            <a:ahLst/>
            <a:cxnLst/>
            <a:rect l="l" t="t" r="r" b="b"/>
            <a:pathLst>
              <a:path w="5788417" h="5687522">
                <a:moveTo>
                  <a:pt x="0" y="0"/>
                </a:moveTo>
                <a:lnTo>
                  <a:pt x="5788417" y="0"/>
                </a:lnTo>
                <a:lnTo>
                  <a:pt x="5788417" y="5687522"/>
                </a:lnTo>
                <a:lnTo>
                  <a:pt x="0" y="56875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AutoShape 7"/>
          <p:cNvSpPr/>
          <p:nvPr/>
        </p:nvSpPr>
        <p:spPr>
          <a:xfrm>
            <a:off x="7242287" y="973030"/>
            <a:ext cx="2437425" cy="2819250"/>
          </a:xfrm>
          <a:prstGeom prst="line">
            <a:avLst/>
          </a:prstGeom>
          <a:ln w="19050" cap="rnd">
            <a:solidFill>
              <a:srgbClr val="45818E"/>
            </a:solidFill>
            <a:prstDash val="solid"/>
            <a:headEnd type="none" w="sm" len="sm"/>
            <a:tailEnd type="oval" w="lg" len="lg"/>
          </a:ln>
        </p:spPr>
      </p:sp>
      <p:sp>
        <p:nvSpPr>
          <p:cNvPr id="8" name="AutoShape 8"/>
          <p:cNvSpPr/>
          <p:nvPr/>
        </p:nvSpPr>
        <p:spPr>
          <a:xfrm rot="210894">
            <a:off x="8455960" y="2339135"/>
            <a:ext cx="5358179" cy="0"/>
          </a:xfrm>
          <a:prstGeom prst="line">
            <a:avLst/>
          </a:prstGeom>
          <a:ln w="19050" cap="rnd">
            <a:solidFill>
              <a:srgbClr val="45818E"/>
            </a:solidFill>
            <a:prstDash val="solid"/>
            <a:headEnd type="none" w="sm" len="sm"/>
            <a:tailEnd type="oval" w="lg" len="lg"/>
          </a:ln>
        </p:spPr>
      </p:sp>
      <p:sp>
        <p:nvSpPr>
          <p:cNvPr id="9" name="Freeform 9"/>
          <p:cNvSpPr/>
          <p:nvPr/>
        </p:nvSpPr>
        <p:spPr>
          <a:xfrm>
            <a:off x="15210081" y="723632"/>
            <a:ext cx="1831566" cy="971285"/>
          </a:xfrm>
          <a:custGeom>
            <a:avLst/>
            <a:gdLst/>
            <a:ahLst/>
            <a:cxnLst/>
            <a:rect l="l" t="t" r="r" b="b"/>
            <a:pathLst>
              <a:path w="1831566" h="971285">
                <a:moveTo>
                  <a:pt x="0" y="0"/>
                </a:moveTo>
                <a:lnTo>
                  <a:pt x="1831566" y="0"/>
                </a:lnTo>
                <a:lnTo>
                  <a:pt x="1831566" y="971285"/>
                </a:lnTo>
                <a:lnTo>
                  <a:pt x="0" y="971285"/>
                </a:lnTo>
                <a:lnTo>
                  <a:pt x="0" y="0"/>
                </a:lnTo>
                <a:close/>
              </a:path>
            </a:pathLst>
          </a:custGeom>
          <a:blipFill>
            <a:blip r:embed="rId7"/>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784</Words>
  <Application>Microsoft Office PowerPoint</Application>
  <PresentationFormat>Custom</PresentationFormat>
  <Paragraphs>114</Paragraphs>
  <Slides>12</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Arimo Bold</vt:lpstr>
      <vt:lpstr>Lato</vt:lpstr>
      <vt:lpstr>Carlito Bold</vt:lpstr>
      <vt:lpstr>Lato Italics</vt:lpstr>
      <vt:lpstr>Arimo</vt:lpstr>
      <vt:lpstr>DejaVu Serif Bold</vt:lpstr>
      <vt:lpstr>Calibri</vt:lpstr>
      <vt:lpstr>Arial</vt:lpstr>
      <vt:lpstr>Lato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Süni İntellekt günümüzdə təlimi</dc:title>
  <cp:lastModifiedBy>Deniz Huseynli</cp:lastModifiedBy>
  <cp:revision>2</cp:revision>
  <dcterms:created xsi:type="dcterms:W3CDTF">2006-08-16T00:00:00Z</dcterms:created>
  <dcterms:modified xsi:type="dcterms:W3CDTF">2025-04-04T18:07:02Z</dcterms:modified>
  <dc:identifier>DAGiHBgXq-o</dc:identifier>
</cp:coreProperties>
</file>