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Montserrat SemiBold"/>
      <p:regular r:id="rId15"/>
      <p:bold r:id="rId16"/>
      <p:italic r:id="rId17"/>
      <p:boldItalic r:id="rId18"/>
    </p:embeddedFont>
    <p:embeddedFont>
      <p:font typeface="Montserrat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iBeTFeh1wRIrHBrSY9RVjLe2oK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SemiBold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SemiBold-italic.fntdata"/><Relationship Id="rId16" Type="http://schemas.openxmlformats.org/officeDocument/2006/relationships/font" Target="fonts/MontserratSemiBo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.fntdata"/><Relationship Id="rId6" Type="http://schemas.openxmlformats.org/officeDocument/2006/relationships/slide" Target="slides/slide1.xml"/><Relationship Id="rId18" Type="http://schemas.openxmlformats.org/officeDocument/2006/relationships/font" Target="fonts/Montserrat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7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8687949" y="7969031"/>
            <a:ext cx="538595" cy="363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9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1/10</a:t>
            </a:r>
            <a:endParaRPr/>
          </a:p>
        </p:txBody>
      </p:sp>
      <p:grpSp>
        <p:nvGrpSpPr>
          <p:cNvPr id="86" name="Google Shape;86;p1"/>
          <p:cNvGrpSpPr/>
          <p:nvPr/>
        </p:nvGrpSpPr>
        <p:grpSpPr>
          <a:xfrm>
            <a:off x="7278161" y="1518438"/>
            <a:ext cx="5913643" cy="5092000"/>
            <a:chOff x="0" y="-38100"/>
            <a:chExt cx="1991758" cy="1715023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991758" cy="1676923"/>
            </a:xfrm>
            <a:custGeom>
              <a:rect b="b" l="l" r="r" t="t"/>
              <a:pathLst>
                <a:path extrusionOk="0" h="1676923" w="1991758">
                  <a:moveTo>
                    <a:pt x="66767" y="0"/>
                  </a:moveTo>
                  <a:lnTo>
                    <a:pt x="1924991" y="0"/>
                  </a:lnTo>
                  <a:cubicBezTo>
                    <a:pt x="1961866" y="0"/>
                    <a:pt x="1991758" y="29893"/>
                    <a:pt x="1991758" y="66767"/>
                  </a:cubicBezTo>
                  <a:lnTo>
                    <a:pt x="1991758" y="1610156"/>
                  </a:lnTo>
                  <a:cubicBezTo>
                    <a:pt x="1991758" y="1627864"/>
                    <a:pt x="1984724" y="1644846"/>
                    <a:pt x="1972203" y="1657367"/>
                  </a:cubicBezTo>
                  <a:cubicBezTo>
                    <a:pt x="1959682" y="1669889"/>
                    <a:pt x="1942699" y="1676923"/>
                    <a:pt x="1924991" y="1676923"/>
                  </a:cubicBezTo>
                  <a:lnTo>
                    <a:pt x="66767" y="1676923"/>
                  </a:lnTo>
                  <a:cubicBezTo>
                    <a:pt x="49059" y="1676923"/>
                    <a:pt x="32077" y="1669889"/>
                    <a:pt x="19556" y="1657367"/>
                  </a:cubicBezTo>
                  <a:cubicBezTo>
                    <a:pt x="7034" y="1644846"/>
                    <a:pt x="0" y="1627864"/>
                    <a:pt x="0" y="1610156"/>
                  </a:cubicBezTo>
                  <a:lnTo>
                    <a:pt x="0" y="66767"/>
                  </a:lnTo>
                  <a:cubicBezTo>
                    <a:pt x="0" y="29893"/>
                    <a:pt x="29893" y="0"/>
                    <a:pt x="66767" y="0"/>
                  </a:cubicBezTo>
                  <a:close/>
                </a:path>
              </a:pathLst>
            </a:custGeom>
            <a:solidFill>
              <a:srgbClr val="2C5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0" y="-38100"/>
              <a:ext cx="1991758" cy="17150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1"/>
          <p:cNvGrpSpPr/>
          <p:nvPr/>
        </p:nvGrpSpPr>
        <p:grpSpPr>
          <a:xfrm>
            <a:off x="963333" y="7574827"/>
            <a:ext cx="16361333" cy="2002633"/>
            <a:chOff x="0" y="-38100"/>
            <a:chExt cx="5510617" cy="674502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5510617" cy="636402"/>
            </a:xfrm>
            <a:custGeom>
              <a:rect b="b" l="l" r="r" t="t"/>
              <a:pathLst>
                <a:path extrusionOk="0" h="636402" w="5510617">
                  <a:moveTo>
                    <a:pt x="5678" y="0"/>
                  </a:moveTo>
                  <a:lnTo>
                    <a:pt x="5504939" y="0"/>
                  </a:lnTo>
                  <a:cubicBezTo>
                    <a:pt x="5508075" y="0"/>
                    <a:pt x="5510617" y="2542"/>
                    <a:pt x="5510617" y="5678"/>
                  </a:cubicBezTo>
                  <a:lnTo>
                    <a:pt x="5510617" y="630723"/>
                  </a:lnTo>
                  <a:cubicBezTo>
                    <a:pt x="5510617" y="633859"/>
                    <a:pt x="5508075" y="636402"/>
                    <a:pt x="5504939" y="636402"/>
                  </a:cubicBezTo>
                  <a:lnTo>
                    <a:pt x="5678" y="636402"/>
                  </a:lnTo>
                  <a:cubicBezTo>
                    <a:pt x="4172" y="636402"/>
                    <a:pt x="2728" y="635803"/>
                    <a:pt x="1663" y="634738"/>
                  </a:cubicBezTo>
                  <a:cubicBezTo>
                    <a:pt x="598" y="633674"/>
                    <a:pt x="0" y="632229"/>
                    <a:pt x="0" y="630723"/>
                  </a:cubicBezTo>
                  <a:lnTo>
                    <a:pt x="0" y="5678"/>
                  </a:lnTo>
                  <a:cubicBezTo>
                    <a:pt x="0" y="2542"/>
                    <a:pt x="2542" y="0"/>
                    <a:pt x="5678" y="0"/>
                  </a:cubicBezTo>
                  <a:close/>
                </a:path>
              </a:pathLst>
            </a:custGeom>
            <a:gradFill>
              <a:gsLst>
                <a:gs pos="0">
                  <a:srgbClr val="13202D"/>
                </a:gs>
                <a:gs pos="100000">
                  <a:srgbClr val="2B3E5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0" y="-38100"/>
              <a:ext cx="5510617" cy="674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>
            <a:off x="11705947" y="5203170"/>
            <a:ext cx="3340719" cy="4276121"/>
          </a:xfrm>
          <a:custGeom>
            <a:rect b="b" l="l" r="r" t="t"/>
            <a:pathLst>
              <a:path extrusionOk="0" h="4276121" w="3340719">
                <a:moveTo>
                  <a:pt x="0" y="0"/>
                </a:moveTo>
                <a:lnTo>
                  <a:pt x="3340720" y="0"/>
                </a:lnTo>
                <a:lnTo>
                  <a:pt x="3340720" y="4276121"/>
                </a:lnTo>
                <a:lnTo>
                  <a:pt x="0" y="4276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flipH="1">
            <a:off x="1028700" y="4120999"/>
            <a:ext cx="4760762" cy="5456461"/>
          </a:xfrm>
          <a:custGeom>
            <a:rect b="b" l="l" r="r" t="t"/>
            <a:pathLst>
              <a:path extrusionOk="0" h="5456461" w="4760762">
                <a:moveTo>
                  <a:pt x="4760762" y="0"/>
                </a:moveTo>
                <a:lnTo>
                  <a:pt x="0" y="0"/>
                </a:lnTo>
                <a:lnTo>
                  <a:pt x="0" y="5456461"/>
                </a:lnTo>
                <a:lnTo>
                  <a:pt x="4760762" y="5456461"/>
                </a:lnTo>
                <a:lnTo>
                  <a:pt x="476076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 rot="-5400000">
            <a:off x="6556284" y="2230695"/>
            <a:ext cx="855044" cy="748164"/>
            <a:chOff x="0" y="0"/>
            <a:chExt cx="812800" cy="711200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C567D"/>
            </a:solidFill>
            <a:ln>
              <a:noFill/>
            </a:ln>
          </p:spPr>
        </p:sp>
        <p:sp>
          <p:nvSpPr>
            <p:cNvPr id="96" name="Google Shape;96;p1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"/>
          <p:cNvGrpSpPr/>
          <p:nvPr/>
        </p:nvGrpSpPr>
        <p:grpSpPr>
          <a:xfrm>
            <a:off x="8264825" y="3021347"/>
            <a:ext cx="4149549" cy="1525147"/>
            <a:chOff x="0" y="-76200"/>
            <a:chExt cx="812800" cy="298741"/>
          </a:xfrm>
        </p:grpSpPr>
        <p:sp>
          <p:nvSpPr>
            <p:cNvPr id="98" name="Google Shape;98;p1"/>
            <p:cNvSpPr/>
            <p:nvPr/>
          </p:nvSpPr>
          <p:spPr>
            <a:xfrm>
              <a:off x="0" y="-4565"/>
              <a:ext cx="812800" cy="222541"/>
            </a:xfrm>
            <a:custGeom>
              <a:rect b="b" l="l" r="r" t="t"/>
              <a:pathLst>
                <a:path extrusionOk="0" h="222541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22541"/>
                  </a:lnTo>
                  <a:lnTo>
                    <a:pt x="0" y="222541"/>
                  </a:lnTo>
                  <a:close/>
                </a:path>
              </a:pathLst>
            </a:custGeom>
            <a:solidFill>
              <a:srgbClr val="45526E"/>
            </a:solidFill>
            <a:ln>
              <a:noFill/>
            </a:ln>
          </p:spPr>
        </p:sp>
        <p:sp>
          <p:nvSpPr>
            <p:cNvPr id="99" name="Google Shape;99;p1"/>
            <p:cNvSpPr txBox="1"/>
            <p:nvPr/>
          </p:nvSpPr>
          <p:spPr>
            <a:xfrm>
              <a:off x="0" y="-76200"/>
              <a:ext cx="812800" cy="2987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30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/>
          <p:nvPr/>
        </p:nvSpPr>
        <p:spPr>
          <a:xfrm>
            <a:off x="12208461" y="2623787"/>
            <a:ext cx="5050839" cy="6953673"/>
          </a:xfrm>
          <a:custGeom>
            <a:rect b="b" l="l" r="r" t="t"/>
            <a:pathLst>
              <a:path extrusionOk="0" h="6953673" w="5050839">
                <a:moveTo>
                  <a:pt x="0" y="0"/>
                </a:moveTo>
                <a:lnTo>
                  <a:pt x="5050839" y="0"/>
                </a:lnTo>
                <a:lnTo>
                  <a:pt x="5050839" y="6953673"/>
                </a:lnTo>
                <a:lnTo>
                  <a:pt x="0" y="6953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17365" t="0"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>
            <a:off x="5688778" y="4557146"/>
            <a:ext cx="201369" cy="185625"/>
          </a:xfrm>
          <a:custGeom>
            <a:rect b="b" l="l" r="r" t="t"/>
            <a:pathLst>
              <a:path extrusionOk="0" h="185625" w="201369">
                <a:moveTo>
                  <a:pt x="0" y="0"/>
                </a:moveTo>
                <a:lnTo>
                  <a:pt x="201369" y="0"/>
                </a:lnTo>
                <a:lnTo>
                  <a:pt x="201369" y="185626"/>
                </a:lnTo>
                <a:lnTo>
                  <a:pt x="0" y="1856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/>
          <p:nvPr/>
        </p:nvSpPr>
        <p:spPr>
          <a:xfrm>
            <a:off x="2388955" y="3920203"/>
            <a:ext cx="362204" cy="333887"/>
          </a:xfrm>
          <a:custGeom>
            <a:rect b="b" l="l" r="r" t="t"/>
            <a:pathLst>
              <a:path extrusionOk="0" h="333887" w="362204">
                <a:moveTo>
                  <a:pt x="0" y="0"/>
                </a:moveTo>
                <a:lnTo>
                  <a:pt x="362205" y="0"/>
                </a:lnTo>
                <a:lnTo>
                  <a:pt x="362205" y="333887"/>
                </a:lnTo>
                <a:lnTo>
                  <a:pt x="0" y="333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>
            <a:off x="4327958" y="1296720"/>
            <a:ext cx="98472" cy="90773"/>
          </a:xfrm>
          <a:custGeom>
            <a:rect b="b" l="l" r="r" t="t"/>
            <a:pathLst>
              <a:path extrusionOk="0" h="90773" w="98472">
                <a:moveTo>
                  <a:pt x="0" y="0"/>
                </a:moveTo>
                <a:lnTo>
                  <a:pt x="98471" y="0"/>
                </a:lnTo>
                <a:lnTo>
                  <a:pt x="98471" y="90773"/>
                </a:lnTo>
                <a:lnTo>
                  <a:pt x="0" y="90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"/>
          <p:cNvSpPr/>
          <p:nvPr/>
        </p:nvSpPr>
        <p:spPr>
          <a:xfrm>
            <a:off x="15303198" y="2441401"/>
            <a:ext cx="98472" cy="90773"/>
          </a:xfrm>
          <a:custGeom>
            <a:rect b="b" l="l" r="r" t="t"/>
            <a:pathLst>
              <a:path extrusionOk="0" h="90773" w="98472">
                <a:moveTo>
                  <a:pt x="0" y="0"/>
                </a:moveTo>
                <a:lnTo>
                  <a:pt x="98471" y="0"/>
                </a:lnTo>
                <a:lnTo>
                  <a:pt x="98471" y="90772"/>
                </a:lnTo>
                <a:lnTo>
                  <a:pt x="0" y="9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"/>
          <p:cNvSpPr/>
          <p:nvPr/>
        </p:nvSpPr>
        <p:spPr>
          <a:xfrm>
            <a:off x="13927603" y="6782599"/>
            <a:ext cx="201369" cy="185625"/>
          </a:xfrm>
          <a:custGeom>
            <a:rect b="b" l="l" r="r" t="t"/>
            <a:pathLst>
              <a:path extrusionOk="0" h="185625" w="201369">
                <a:moveTo>
                  <a:pt x="0" y="0"/>
                </a:moveTo>
                <a:lnTo>
                  <a:pt x="201369" y="0"/>
                </a:lnTo>
                <a:lnTo>
                  <a:pt x="201369" y="185625"/>
                </a:lnTo>
                <a:lnTo>
                  <a:pt x="0" y="185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"/>
          <p:cNvSpPr/>
          <p:nvPr/>
        </p:nvSpPr>
        <p:spPr>
          <a:xfrm>
            <a:off x="13746501" y="4212607"/>
            <a:ext cx="362204" cy="333887"/>
          </a:xfrm>
          <a:custGeom>
            <a:rect b="b" l="l" r="r" t="t"/>
            <a:pathLst>
              <a:path extrusionOk="0" h="333887" w="362204">
                <a:moveTo>
                  <a:pt x="0" y="0"/>
                </a:moveTo>
                <a:lnTo>
                  <a:pt x="362205" y="0"/>
                </a:lnTo>
                <a:lnTo>
                  <a:pt x="362205" y="333887"/>
                </a:lnTo>
                <a:lnTo>
                  <a:pt x="0" y="333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"/>
          <p:cNvSpPr/>
          <p:nvPr/>
        </p:nvSpPr>
        <p:spPr>
          <a:xfrm rot="1905373">
            <a:off x="4969630" y="3906778"/>
            <a:ext cx="513383" cy="428441"/>
          </a:xfrm>
          <a:custGeom>
            <a:rect b="b" l="l" r="r" t="t"/>
            <a:pathLst>
              <a:path extrusionOk="0" h="428441" w="513383">
                <a:moveTo>
                  <a:pt x="0" y="0"/>
                </a:moveTo>
                <a:lnTo>
                  <a:pt x="513383" y="0"/>
                </a:lnTo>
                <a:lnTo>
                  <a:pt x="513383" y="428441"/>
                </a:lnTo>
                <a:lnTo>
                  <a:pt x="0" y="428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"/>
          <p:cNvSpPr/>
          <p:nvPr/>
        </p:nvSpPr>
        <p:spPr>
          <a:xfrm flipH="1" rot="-986618">
            <a:off x="8862507" y="6112375"/>
            <a:ext cx="977460" cy="815735"/>
          </a:xfrm>
          <a:custGeom>
            <a:rect b="b" l="l" r="r" t="t"/>
            <a:pathLst>
              <a:path extrusionOk="0" h="815735" w="977460">
                <a:moveTo>
                  <a:pt x="977460" y="0"/>
                </a:moveTo>
                <a:lnTo>
                  <a:pt x="0" y="0"/>
                </a:lnTo>
                <a:lnTo>
                  <a:pt x="0" y="815734"/>
                </a:lnTo>
                <a:lnTo>
                  <a:pt x="977460" y="815734"/>
                </a:lnTo>
                <a:lnTo>
                  <a:pt x="97746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"/>
          <p:cNvSpPr txBox="1"/>
          <p:nvPr/>
        </p:nvSpPr>
        <p:spPr>
          <a:xfrm>
            <a:off x="8694335" y="9700805"/>
            <a:ext cx="899330" cy="471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1/9</a:t>
            </a:r>
            <a:endParaRPr/>
          </a:p>
        </p:txBody>
      </p:sp>
      <p:sp>
        <p:nvSpPr>
          <p:cNvPr id="110" name="Google Shape;110;p1"/>
          <p:cNvSpPr txBox="1"/>
          <p:nvPr/>
        </p:nvSpPr>
        <p:spPr>
          <a:xfrm>
            <a:off x="7797986" y="3535267"/>
            <a:ext cx="4951711" cy="832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30" u="none" cap="none" strike="noStrike">
                <a:solidFill>
                  <a:srgbClr val="DCCAB4"/>
                </a:solidFill>
                <a:latin typeface="Montserrat"/>
                <a:ea typeface="Montserrat"/>
                <a:cs typeface="Montserrat"/>
                <a:sym typeface="Montserrat"/>
              </a:rPr>
              <a:t>DEBAT</a:t>
            </a:r>
            <a:endParaRPr/>
          </a:p>
        </p:txBody>
      </p:sp>
      <p:sp>
        <p:nvSpPr>
          <p:cNvPr id="111" name="Google Shape;111;p1"/>
          <p:cNvSpPr txBox="1"/>
          <p:nvPr/>
        </p:nvSpPr>
        <p:spPr>
          <a:xfrm>
            <a:off x="6983806" y="2138490"/>
            <a:ext cx="6312615" cy="853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3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USM</a:t>
            </a:r>
            <a:endParaRPr/>
          </a:p>
        </p:txBody>
      </p:sp>
      <p:sp>
        <p:nvSpPr>
          <p:cNvPr id="112" name="Google Shape;112;p1"/>
          <p:cNvSpPr txBox="1"/>
          <p:nvPr/>
        </p:nvSpPr>
        <p:spPr>
          <a:xfrm>
            <a:off x="6571726" y="4710818"/>
            <a:ext cx="7136777" cy="8534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26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KLUBU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1635667" y="3331933"/>
            <a:ext cx="3736097" cy="2968499"/>
          </a:xfrm>
          <a:custGeom>
            <a:rect b="b" l="l" r="r" t="t"/>
            <a:pathLst>
              <a:path extrusionOk="0" h="2968499" w="3736097">
                <a:moveTo>
                  <a:pt x="0" y="0"/>
                </a:moveTo>
                <a:lnTo>
                  <a:pt x="3736096" y="0"/>
                </a:lnTo>
                <a:lnTo>
                  <a:pt x="3736096" y="2968499"/>
                </a:lnTo>
                <a:lnTo>
                  <a:pt x="0" y="296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/>
          <p:nvPr/>
        </p:nvSpPr>
        <p:spPr>
          <a:xfrm>
            <a:off x="6668985" y="3380674"/>
            <a:ext cx="4950030" cy="2871017"/>
          </a:xfrm>
          <a:custGeom>
            <a:rect b="b" l="l" r="r" t="t"/>
            <a:pathLst>
              <a:path extrusionOk="0" h="2871017" w="4950030">
                <a:moveTo>
                  <a:pt x="0" y="0"/>
                </a:moveTo>
                <a:lnTo>
                  <a:pt x="4950030" y="0"/>
                </a:lnTo>
                <a:lnTo>
                  <a:pt x="4950030" y="2871017"/>
                </a:lnTo>
                <a:lnTo>
                  <a:pt x="0" y="28710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13471979" y="3331933"/>
            <a:ext cx="2042412" cy="3250719"/>
          </a:xfrm>
          <a:custGeom>
            <a:rect b="b" l="l" r="r" t="t"/>
            <a:pathLst>
              <a:path extrusionOk="0" h="3250719" w="2042412">
                <a:moveTo>
                  <a:pt x="0" y="0"/>
                </a:moveTo>
                <a:lnTo>
                  <a:pt x="2042412" y="0"/>
                </a:lnTo>
                <a:lnTo>
                  <a:pt x="2042412" y="3250719"/>
                </a:lnTo>
                <a:lnTo>
                  <a:pt x="0" y="32507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872" l="0" r="0" t="-872"/>
            </a:stretch>
          </a:blipFill>
          <a:ln>
            <a:noFill/>
          </a:ln>
        </p:spPr>
      </p:sp>
      <p:sp>
        <p:nvSpPr>
          <p:cNvPr id="121" name="Google Shape;121;p2"/>
          <p:cNvSpPr txBox="1"/>
          <p:nvPr/>
        </p:nvSpPr>
        <p:spPr>
          <a:xfrm>
            <a:off x="1370218" y="6879015"/>
            <a:ext cx="5640285" cy="432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Tanışlıq və komanda oyunları</a:t>
            </a:r>
            <a:endParaRPr b="1" i="0" sz="2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7674708" y="6879015"/>
            <a:ext cx="3277028" cy="870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 nədir? Necə aparılır?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12280146" y="6879015"/>
            <a:ext cx="4167464" cy="870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Mini məşq və əyləncəli tapşırıqlar</a:t>
            </a:r>
            <a:endParaRPr/>
          </a:p>
        </p:txBody>
      </p:sp>
      <p:grpSp>
        <p:nvGrpSpPr>
          <p:cNvPr id="124" name="Google Shape;124;p2"/>
          <p:cNvGrpSpPr/>
          <p:nvPr/>
        </p:nvGrpSpPr>
        <p:grpSpPr>
          <a:xfrm>
            <a:off x="3672937" y="1364598"/>
            <a:ext cx="11280570" cy="2357860"/>
            <a:chOff x="0" y="0"/>
            <a:chExt cx="15040760" cy="3143814"/>
          </a:xfrm>
        </p:grpSpPr>
        <p:sp>
          <p:nvSpPr>
            <p:cNvPr id="125" name="Google Shape;125;p2"/>
            <p:cNvSpPr txBox="1"/>
            <p:nvPr/>
          </p:nvSpPr>
          <p:spPr>
            <a:xfrm>
              <a:off x="0" y="0"/>
              <a:ext cx="15040760" cy="24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159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Bu gün bizi nələr gözləyir?</a:t>
              </a:r>
              <a:endParaRPr/>
            </a:p>
            <a:p>
              <a:pPr indent="0" lvl="0" marL="0" marR="0" rtl="0" algn="l">
                <a:lnSpc>
                  <a:spcPct val="120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615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2571750"/>
              <a:ext cx="15040760" cy="5720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9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2"/>
          <p:cNvSpPr txBox="1"/>
          <p:nvPr/>
        </p:nvSpPr>
        <p:spPr>
          <a:xfrm>
            <a:off x="8694335" y="9699366"/>
            <a:ext cx="899330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2/9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14577481" y="2695443"/>
            <a:ext cx="2456959" cy="4896114"/>
          </a:xfrm>
          <a:custGeom>
            <a:rect b="b" l="l" r="r" t="t"/>
            <a:pathLst>
              <a:path extrusionOk="0" h="4896114" w="2456959">
                <a:moveTo>
                  <a:pt x="0" y="0"/>
                </a:moveTo>
                <a:lnTo>
                  <a:pt x="2456959" y="0"/>
                </a:lnTo>
                <a:lnTo>
                  <a:pt x="2456959" y="4896114"/>
                </a:lnTo>
                <a:lnTo>
                  <a:pt x="0" y="48961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 txBox="1"/>
          <p:nvPr/>
        </p:nvSpPr>
        <p:spPr>
          <a:xfrm>
            <a:off x="4658015" y="1475401"/>
            <a:ext cx="8072641" cy="122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9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 nədir?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1300608" y="2953772"/>
            <a:ext cx="12711869" cy="3166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 – insanın fikrini dəlillərlə, sakit və mədəni şəkildə izah etməsidir. Burada məqsəd, qarşı tərəfi alçaltmaq yox, fikrimizi əsaslandırmaqdır. Hər kəsin danışmaq haqqı var, debat bunu öyrədir.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1458215" y="5794592"/>
            <a:ext cx="12396654" cy="1251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Bir debatçı həm dinləməyi, həm danışmağı, , həm də hörmətlə müzakirə aparmağı bacarmalıdır.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8694335" y="9728101"/>
            <a:ext cx="899330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3/9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/>
          <p:nvPr/>
        </p:nvSpPr>
        <p:spPr>
          <a:xfrm>
            <a:off x="2100014" y="6319023"/>
            <a:ext cx="4306712" cy="2732804"/>
          </a:xfrm>
          <a:custGeom>
            <a:rect b="b" l="l" r="r" t="t"/>
            <a:pathLst>
              <a:path extrusionOk="0" h="2732804" w="4306712">
                <a:moveTo>
                  <a:pt x="0" y="0"/>
                </a:moveTo>
                <a:lnTo>
                  <a:pt x="4306712" y="0"/>
                </a:lnTo>
                <a:lnTo>
                  <a:pt x="4306712" y="2732804"/>
                </a:lnTo>
                <a:lnTo>
                  <a:pt x="0" y="273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4"/>
          <p:cNvSpPr/>
          <p:nvPr/>
        </p:nvSpPr>
        <p:spPr>
          <a:xfrm>
            <a:off x="11104510" y="6053333"/>
            <a:ext cx="4059212" cy="3195707"/>
          </a:xfrm>
          <a:custGeom>
            <a:rect b="b" l="l" r="r" t="t"/>
            <a:pathLst>
              <a:path extrusionOk="0" h="3195707" w="4059212">
                <a:moveTo>
                  <a:pt x="0" y="0"/>
                </a:moveTo>
                <a:lnTo>
                  <a:pt x="4059212" y="0"/>
                </a:lnTo>
                <a:lnTo>
                  <a:pt x="4059212" y="3195707"/>
                </a:lnTo>
                <a:lnTo>
                  <a:pt x="0" y="3195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4"/>
          <p:cNvSpPr txBox="1"/>
          <p:nvPr/>
        </p:nvSpPr>
        <p:spPr>
          <a:xfrm>
            <a:off x="8770876" y="9713734"/>
            <a:ext cx="746248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4/9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4693510" y="1575512"/>
            <a:ext cx="8900979" cy="1084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1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 ≠ Müzakirə</a:t>
            </a:r>
            <a:endParaRPr b="1" i="0" sz="6414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1285875" y="2951475"/>
            <a:ext cx="5449270" cy="655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10709809" y="2951475"/>
            <a:ext cx="4848613" cy="655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Müzakirə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-130103" y="3770988"/>
            <a:ext cx="89010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Rəqib tərəflər var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Bərabər danışıq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Rəsmi format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828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8427161" y="3741084"/>
            <a:ext cx="8901000" cy="22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Bərabər danışıq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Hədəf - Ortaq fikir tapmaq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28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Sərbəst fomat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5"/>
          <p:cNvSpPr/>
          <p:nvPr/>
        </p:nvSpPr>
        <p:spPr>
          <a:xfrm>
            <a:off x="10695012" y="4461901"/>
            <a:ext cx="5842045" cy="3388386"/>
          </a:xfrm>
          <a:custGeom>
            <a:rect b="b" l="l" r="r" t="t"/>
            <a:pathLst>
              <a:path extrusionOk="0" h="3388386" w="5842045">
                <a:moveTo>
                  <a:pt x="0" y="0"/>
                </a:moveTo>
                <a:lnTo>
                  <a:pt x="5842045" y="0"/>
                </a:lnTo>
                <a:lnTo>
                  <a:pt x="5842045" y="3388386"/>
                </a:lnTo>
                <a:lnTo>
                  <a:pt x="0" y="33883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5"/>
          <p:cNvSpPr txBox="1"/>
          <p:nvPr/>
        </p:nvSpPr>
        <p:spPr>
          <a:xfrm>
            <a:off x="8755568" y="9728101"/>
            <a:ext cx="776864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5/9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7034994" y="1454017"/>
            <a:ext cx="4218012" cy="1084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1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Format</a:t>
            </a:r>
            <a:endParaRPr/>
          </a:p>
        </p:txBody>
      </p:sp>
      <p:sp>
        <p:nvSpPr>
          <p:cNvPr id="159" name="Google Shape;159;p5"/>
          <p:cNvSpPr txBox="1"/>
          <p:nvPr/>
        </p:nvSpPr>
        <p:spPr>
          <a:xfrm>
            <a:off x="8755568" y="3894551"/>
            <a:ext cx="5449270" cy="655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Lehinə</a:t>
            </a: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1229845" y="3516493"/>
            <a:ext cx="9265975" cy="41059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tərəf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olur</a:t>
            </a:r>
            <a:endParaRPr/>
          </a:p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Hər tərəfdən </a:t>
            </a: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spiker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çıxış edəcək</a:t>
            </a:r>
            <a:endParaRPr/>
          </a:p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Tərəflər </a:t>
            </a: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növbə ilə 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danışır</a:t>
            </a:r>
            <a:endParaRPr/>
          </a:p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Müddət </a:t>
            </a: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məhduddur 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(adətən 3-5 dəq.)</a:t>
            </a:r>
            <a:endParaRPr/>
          </a:p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Hakim 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və ya</a:t>
            </a: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qiymətləndirici</a:t>
            </a: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heyət olur</a:t>
            </a:r>
            <a:endParaRPr/>
          </a:p>
          <a:p>
            <a:pPr indent="-361552" lvl="1" marL="723107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49"/>
              <a:buFont typeface="Arial"/>
              <a:buChar char="•"/>
            </a:pPr>
            <a:r>
              <a:rPr b="0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Sonda nəticə çıxarılır və </a:t>
            </a:r>
            <a:r>
              <a:rPr b="1" i="0" lang="en-US" sz="334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qalib seçilir</a:t>
            </a:r>
            <a:endParaRPr/>
          </a:p>
          <a:p>
            <a:pPr indent="0" lvl="0" marL="0" marR="0" rtl="0" algn="l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49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13286975" y="3894551"/>
            <a:ext cx="5449270" cy="6554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Əleyhinə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6"/>
          <p:cNvSpPr/>
          <p:nvPr/>
        </p:nvSpPr>
        <p:spPr>
          <a:xfrm>
            <a:off x="11271759" y="3437575"/>
            <a:ext cx="4545630" cy="4762089"/>
          </a:xfrm>
          <a:custGeom>
            <a:rect b="b" l="l" r="r" t="t"/>
            <a:pathLst>
              <a:path extrusionOk="0" h="4762089" w="4545630">
                <a:moveTo>
                  <a:pt x="0" y="0"/>
                </a:moveTo>
                <a:lnTo>
                  <a:pt x="4545630" y="0"/>
                </a:lnTo>
                <a:lnTo>
                  <a:pt x="4545630" y="4762088"/>
                </a:lnTo>
                <a:lnTo>
                  <a:pt x="0" y="4762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6"/>
          <p:cNvSpPr txBox="1"/>
          <p:nvPr/>
        </p:nvSpPr>
        <p:spPr>
          <a:xfrm>
            <a:off x="8763222" y="9725355"/>
            <a:ext cx="761556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6/9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2855982" y="1660298"/>
            <a:ext cx="1257603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 hazırlığı və strategiyaları</a:t>
            </a:r>
            <a:endParaRPr b="1" i="0" sz="5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1579401" y="3032299"/>
            <a:ext cx="8697960" cy="5410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03859" lvl="1" marL="807721" marR="0" rtl="0" algn="l">
              <a:lnSpc>
                <a:spcPct val="16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1"/>
              <a:buFont typeface="Arial"/>
              <a:buChar char="•"/>
            </a:pPr>
            <a:r>
              <a:rPr b="0" i="0" lang="en-US" sz="374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Mövzunu dərindən araşdır</a:t>
            </a:r>
            <a:endParaRPr/>
          </a:p>
          <a:p>
            <a:pPr indent="-403859" lvl="1" marL="807721" marR="0" rtl="0" algn="l">
              <a:lnSpc>
                <a:spcPct val="16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1"/>
              <a:buFont typeface="Arial"/>
              <a:buChar char="•"/>
            </a:pPr>
            <a:r>
              <a:rPr b="0" i="0" lang="en-US" sz="374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Hər tərəf üçün güclü arqumentlər və sübutlar hazırla</a:t>
            </a:r>
            <a:endParaRPr/>
          </a:p>
          <a:p>
            <a:pPr indent="-403859" lvl="1" marL="807721" marR="0" rtl="0" algn="l">
              <a:lnSpc>
                <a:spcPct val="16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1"/>
              <a:buFont typeface="Arial"/>
              <a:buChar char="•"/>
            </a:pPr>
            <a:r>
              <a:rPr b="0" i="0" lang="en-US" sz="374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Qarşı tərəfin arqumentlərini təxmin et və cavab hazırla</a:t>
            </a:r>
            <a:endParaRPr/>
          </a:p>
          <a:p>
            <a:pPr indent="-403859" lvl="1" marL="807721" marR="0" rtl="0" algn="l">
              <a:lnSpc>
                <a:spcPct val="16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41"/>
              <a:buFont typeface="Arial"/>
              <a:buChar char="•"/>
            </a:pPr>
            <a:r>
              <a:rPr b="0" i="0" lang="en-US" sz="374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Komanda ilə məşq et və vaxtı düzgün idarə et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7"/>
          <p:cNvSpPr/>
          <p:nvPr/>
        </p:nvSpPr>
        <p:spPr>
          <a:xfrm>
            <a:off x="5717921" y="2421908"/>
            <a:ext cx="6852158" cy="6852158"/>
          </a:xfrm>
          <a:custGeom>
            <a:rect b="b" l="l" r="r" t="t"/>
            <a:pathLst>
              <a:path extrusionOk="0" h="6852158" w="6852158">
                <a:moveTo>
                  <a:pt x="0" y="0"/>
                </a:moveTo>
                <a:lnTo>
                  <a:pt x="6852158" y="0"/>
                </a:lnTo>
                <a:lnTo>
                  <a:pt x="6852158" y="6852159"/>
                </a:lnTo>
                <a:lnTo>
                  <a:pt x="0" y="6852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7"/>
          <p:cNvSpPr/>
          <p:nvPr/>
        </p:nvSpPr>
        <p:spPr>
          <a:xfrm>
            <a:off x="1445994" y="6492892"/>
            <a:ext cx="3713793" cy="2640170"/>
          </a:xfrm>
          <a:custGeom>
            <a:rect b="b" l="l" r="r" t="t"/>
            <a:pathLst>
              <a:path extrusionOk="0" h="2640170" w="3713793">
                <a:moveTo>
                  <a:pt x="0" y="0"/>
                </a:moveTo>
                <a:lnTo>
                  <a:pt x="3713794" y="0"/>
                </a:lnTo>
                <a:lnTo>
                  <a:pt x="3713794" y="2640169"/>
                </a:lnTo>
                <a:lnTo>
                  <a:pt x="0" y="2640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7"/>
          <p:cNvSpPr txBox="1"/>
          <p:nvPr/>
        </p:nvSpPr>
        <p:spPr>
          <a:xfrm>
            <a:off x="8756289" y="9718256"/>
            <a:ext cx="775423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7/9</a:t>
            </a:r>
            <a:endParaRPr/>
          </a:p>
        </p:txBody>
      </p:sp>
      <p:sp>
        <p:nvSpPr>
          <p:cNvPr id="179" name="Google Shape;179;p7"/>
          <p:cNvSpPr txBox="1"/>
          <p:nvPr/>
        </p:nvSpPr>
        <p:spPr>
          <a:xfrm>
            <a:off x="3011626" y="1476546"/>
            <a:ext cx="12264748" cy="58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3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Debatda özünü idarə etmə və səhvlərdən yayınma</a:t>
            </a:r>
            <a:endParaRPr b="1" i="0" sz="343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1551049" y="2874922"/>
            <a:ext cx="3887351" cy="2071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963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Ən güclü arqument belə doğru təqdim edilməzsə effektli olmaz.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6698813" y="3330838"/>
            <a:ext cx="2119429" cy="966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3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Emosiyaları idarə et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9469758" y="3330838"/>
            <a:ext cx="2119429" cy="966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3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Səbirli və dinləyici ol</a:t>
            </a:r>
            <a:endParaRPr/>
          </a:p>
        </p:txBody>
      </p:sp>
      <p:sp>
        <p:nvSpPr>
          <p:cNvPr id="183" name="Google Shape;183;p7"/>
          <p:cNvSpPr txBox="1"/>
          <p:nvPr/>
        </p:nvSpPr>
        <p:spPr>
          <a:xfrm>
            <a:off x="7758528" y="7585734"/>
            <a:ext cx="2770945" cy="1244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37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Tənqidə açıq qal, amma müdafiəni unutma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10579894" y="5567329"/>
            <a:ext cx="1990185" cy="13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917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Həddindən artıq danışmaqdan çəkin</a:t>
            </a:r>
            <a:endParaRPr/>
          </a:p>
        </p:txBody>
      </p:sp>
      <p:sp>
        <p:nvSpPr>
          <p:cNvPr id="185" name="Google Shape;185;p7"/>
          <p:cNvSpPr txBox="1"/>
          <p:nvPr/>
        </p:nvSpPr>
        <p:spPr>
          <a:xfrm>
            <a:off x="5717921" y="5706712"/>
            <a:ext cx="1990185" cy="104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17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Səhv etdikdə panikaya düşmə </a:t>
            </a:r>
            <a:endParaRPr/>
          </a:p>
        </p:txBody>
      </p:sp>
      <p:sp>
        <p:nvSpPr>
          <p:cNvPr id="186" name="Google Shape;186;p7"/>
          <p:cNvSpPr txBox="1"/>
          <p:nvPr/>
        </p:nvSpPr>
        <p:spPr>
          <a:xfrm>
            <a:off x="1731788" y="6757613"/>
            <a:ext cx="3142206" cy="2072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Unutma: debat təkcə danışmaq deyil, </a:t>
            </a:r>
            <a:r>
              <a:rPr b="1" i="1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dinləmək </a:t>
            </a:r>
            <a:r>
              <a:rPr b="0" i="1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və </a:t>
            </a:r>
            <a:r>
              <a:rPr b="1" i="1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nəzakətli qalmaqdır.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8"/>
          <p:cNvSpPr/>
          <p:nvPr/>
        </p:nvSpPr>
        <p:spPr>
          <a:xfrm>
            <a:off x="2048403" y="8309804"/>
            <a:ext cx="632331" cy="632331"/>
          </a:xfrm>
          <a:custGeom>
            <a:rect b="b" l="l" r="r" t="t"/>
            <a:pathLst>
              <a:path extrusionOk="0" h="632331" w="632331">
                <a:moveTo>
                  <a:pt x="0" y="0"/>
                </a:moveTo>
                <a:lnTo>
                  <a:pt x="632331" y="0"/>
                </a:lnTo>
                <a:lnTo>
                  <a:pt x="632331" y="632331"/>
                </a:lnTo>
                <a:lnTo>
                  <a:pt x="0" y="632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8"/>
          <p:cNvSpPr txBox="1"/>
          <p:nvPr/>
        </p:nvSpPr>
        <p:spPr>
          <a:xfrm>
            <a:off x="8737272" y="9732818"/>
            <a:ext cx="813455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8/9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3493219" y="1552411"/>
            <a:ext cx="11301561" cy="85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1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Qiymətləndirmə necə aparılacaq?</a:t>
            </a:r>
            <a:endParaRPr/>
          </a:p>
        </p:txBody>
      </p:sp>
      <p:sp>
        <p:nvSpPr>
          <p:cNvPr id="195" name="Google Shape;195;p8"/>
          <p:cNvSpPr txBox="1"/>
          <p:nvPr/>
        </p:nvSpPr>
        <p:spPr>
          <a:xfrm>
            <a:off x="2833454" y="8332460"/>
            <a:ext cx="13918838" cy="529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13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Qiymətləndirmə uşaqları dəstəkləmək və inkişaf etdirmək üçündür.</a:t>
            </a:r>
            <a:endParaRPr/>
          </a:p>
        </p:txBody>
      </p:sp>
      <p:sp>
        <p:nvSpPr>
          <p:cNvPr id="196" name="Google Shape;196;p8"/>
          <p:cNvSpPr txBox="1"/>
          <p:nvPr/>
        </p:nvSpPr>
        <p:spPr>
          <a:xfrm>
            <a:off x="3612840" y="2456288"/>
            <a:ext cx="10615200" cy="6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21831" lvl="1" marL="843662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7"/>
              <a:buFont typeface="Arial"/>
              <a:buChar char="•"/>
            </a:pPr>
            <a:r>
              <a:rPr b="0" i="0" lang="en-US" sz="3907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🗣️ Nitq bacarığı (aydın və məntiqli ifadə)</a:t>
            </a:r>
            <a:endParaRPr/>
          </a:p>
          <a:p>
            <a:pPr indent="-421831" lvl="1" marL="843662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7"/>
              <a:buFont typeface="Arial"/>
              <a:buChar char="•"/>
            </a:pPr>
            <a:r>
              <a:rPr b="0" i="0" lang="en-US" sz="3907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🎯 Arqumentin gücü (faktlara əsaslanma)</a:t>
            </a:r>
            <a:endParaRPr/>
          </a:p>
          <a:p>
            <a:pPr indent="-421831" lvl="1" marL="843662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7"/>
              <a:buFont typeface="Arial"/>
              <a:buChar char="•"/>
            </a:pPr>
            <a:r>
              <a:rPr b="0" i="0" lang="en-US" sz="3907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🧠 Tənqidi düşüncə və cavab vermə</a:t>
            </a:r>
            <a:endParaRPr/>
          </a:p>
          <a:p>
            <a:pPr indent="-421831" lvl="1" marL="843662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7"/>
              <a:buFont typeface="Arial"/>
              <a:buChar char="•"/>
            </a:pPr>
            <a:r>
              <a:rPr b="0" i="0" lang="en-US" sz="3907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🤝 Komanda işi və qarşılıqlı hörmət</a:t>
            </a:r>
            <a:endParaRPr/>
          </a:p>
          <a:p>
            <a:pPr indent="-421831" lvl="1" marL="843662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7"/>
              <a:buFont typeface="Arial"/>
              <a:buChar char="•"/>
            </a:pPr>
            <a:r>
              <a:rPr b="0" i="0" lang="en-US" sz="3907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⏱️ Vaxt idarəsi və struktur</a:t>
            </a:r>
            <a:endParaRPr/>
          </a:p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0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9"/>
          <p:cNvSpPr txBox="1"/>
          <p:nvPr/>
        </p:nvSpPr>
        <p:spPr>
          <a:xfrm>
            <a:off x="1665798" y="3088930"/>
            <a:ext cx="14956404" cy="33296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36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Diqqətiniz üçün təşəkkürlər!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8737272" y="9728101"/>
            <a:ext cx="813455" cy="472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4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9/9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oeyvazlim</dc:creator>
</cp:coreProperties>
</file>